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7" r:id="rId2"/>
    <p:sldMasterId id="2147483705" r:id="rId3"/>
    <p:sldMasterId id="2147483714" r:id="rId4"/>
    <p:sldMasterId id="2147483717" r:id="rId5"/>
    <p:sldMasterId id="2147483721" r:id="rId6"/>
    <p:sldMasterId id="2147483723" r:id="rId7"/>
    <p:sldMasterId id="2147483730" r:id="rId8"/>
  </p:sldMasterIdLst>
  <p:notesMasterIdLst>
    <p:notesMasterId r:id="rId21"/>
  </p:notesMasterIdLst>
  <p:handoutMasterIdLst>
    <p:handoutMasterId r:id="rId22"/>
  </p:handoutMasterIdLst>
  <p:sldIdLst>
    <p:sldId id="2169" r:id="rId9"/>
    <p:sldId id="2163" r:id="rId10"/>
    <p:sldId id="2172" r:id="rId11"/>
    <p:sldId id="2174" r:id="rId12"/>
    <p:sldId id="2175" r:id="rId13"/>
    <p:sldId id="2176" r:id="rId14"/>
    <p:sldId id="2150" r:id="rId15"/>
    <p:sldId id="2173" r:id="rId16"/>
    <p:sldId id="2158" r:id="rId17"/>
    <p:sldId id="2161" r:id="rId18"/>
    <p:sldId id="2160" r:id="rId19"/>
    <p:sldId id="2072" r:id="rId20"/>
  </p:sldIdLst>
  <p:sldSz cx="9906000" cy="6858000" type="A4"/>
  <p:notesSz cx="7099300" cy="10234613"/>
  <p:defaultTextStyle>
    <a:defPPr>
      <a:defRPr lang="de-DE"/>
    </a:defPPr>
    <a:lvl1pPr algn="l" rtl="0" fontAlgn="base">
      <a:spcBef>
        <a:spcPct val="0"/>
      </a:spcBef>
      <a:spcAft>
        <a:spcPct val="0"/>
      </a:spcAft>
      <a:defRPr sz="2000" b="1" kern="1200">
        <a:solidFill>
          <a:srgbClr val="00376E"/>
        </a:solidFill>
        <a:latin typeface="Arial" charset="0"/>
        <a:ea typeface="+mn-ea"/>
        <a:cs typeface="+mn-cs"/>
      </a:defRPr>
    </a:lvl1pPr>
    <a:lvl2pPr marL="457200" algn="l" rtl="0" fontAlgn="base">
      <a:spcBef>
        <a:spcPct val="0"/>
      </a:spcBef>
      <a:spcAft>
        <a:spcPct val="0"/>
      </a:spcAft>
      <a:defRPr sz="2000" b="1" kern="1200">
        <a:solidFill>
          <a:srgbClr val="00376E"/>
        </a:solidFill>
        <a:latin typeface="Arial" charset="0"/>
        <a:ea typeface="+mn-ea"/>
        <a:cs typeface="+mn-cs"/>
      </a:defRPr>
    </a:lvl2pPr>
    <a:lvl3pPr marL="914400" algn="l" rtl="0" fontAlgn="base">
      <a:spcBef>
        <a:spcPct val="0"/>
      </a:spcBef>
      <a:spcAft>
        <a:spcPct val="0"/>
      </a:spcAft>
      <a:defRPr sz="2000" b="1" kern="1200">
        <a:solidFill>
          <a:srgbClr val="00376E"/>
        </a:solidFill>
        <a:latin typeface="Arial" charset="0"/>
        <a:ea typeface="+mn-ea"/>
        <a:cs typeface="+mn-cs"/>
      </a:defRPr>
    </a:lvl3pPr>
    <a:lvl4pPr marL="1371600" algn="l" rtl="0" fontAlgn="base">
      <a:spcBef>
        <a:spcPct val="0"/>
      </a:spcBef>
      <a:spcAft>
        <a:spcPct val="0"/>
      </a:spcAft>
      <a:defRPr sz="2000" b="1" kern="1200">
        <a:solidFill>
          <a:srgbClr val="00376E"/>
        </a:solidFill>
        <a:latin typeface="Arial" charset="0"/>
        <a:ea typeface="+mn-ea"/>
        <a:cs typeface="+mn-cs"/>
      </a:defRPr>
    </a:lvl4pPr>
    <a:lvl5pPr marL="1828800" algn="l" rtl="0" fontAlgn="base">
      <a:spcBef>
        <a:spcPct val="0"/>
      </a:spcBef>
      <a:spcAft>
        <a:spcPct val="0"/>
      </a:spcAft>
      <a:defRPr sz="2000" b="1" kern="1200">
        <a:solidFill>
          <a:srgbClr val="00376E"/>
        </a:solidFill>
        <a:latin typeface="Arial" charset="0"/>
        <a:ea typeface="+mn-ea"/>
        <a:cs typeface="+mn-cs"/>
      </a:defRPr>
    </a:lvl5pPr>
    <a:lvl6pPr marL="2286000" algn="l" defTabSz="914400" rtl="0" eaLnBrk="1" latinLnBrk="0" hangingPunct="1">
      <a:defRPr sz="2000" b="1" kern="1200">
        <a:solidFill>
          <a:srgbClr val="00376E"/>
        </a:solidFill>
        <a:latin typeface="Arial" charset="0"/>
        <a:ea typeface="+mn-ea"/>
        <a:cs typeface="+mn-cs"/>
      </a:defRPr>
    </a:lvl6pPr>
    <a:lvl7pPr marL="2743200" algn="l" defTabSz="914400" rtl="0" eaLnBrk="1" latinLnBrk="0" hangingPunct="1">
      <a:defRPr sz="2000" b="1" kern="1200">
        <a:solidFill>
          <a:srgbClr val="00376E"/>
        </a:solidFill>
        <a:latin typeface="Arial" charset="0"/>
        <a:ea typeface="+mn-ea"/>
        <a:cs typeface="+mn-cs"/>
      </a:defRPr>
    </a:lvl7pPr>
    <a:lvl8pPr marL="3200400" algn="l" defTabSz="914400" rtl="0" eaLnBrk="1" latinLnBrk="0" hangingPunct="1">
      <a:defRPr sz="2000" b="1" kern="1200">
        <a:solidFill>
          <a:srgbClr val="00376E"/>
        </a:solidFill>
        <a:latin typeface="Arial" charset="0"/>
        <a:ea typeface="+mn-ea"/>
        <a:cs typeface="+mn-cs"/>
      </a:defRPr>
    </a:lvl8pPr>
    <a:lvl9pPr marL="3657600" algn="l" defTabSz="914400" rtl="0" eaLnBrk="1" latinLnBrk="0" hangingPunct="1">
      <a:defRPr sz="2000" b="1" kern="1200">
        <a:solidFill>
          <a:srgbClr val="00376E"/>
        </a:solidFill>
        <a:latin typeface="Arial" charset="0"/>
        <a:ea typeface="+mn-ea"/>
        <a:cs typeface="+mn-cs"/>
      </a:defRPr>
    </a:lvl9pPr>
  </p:defaultTextStyle>
  <p:extLst>
    <p:ext uri="{521415D9-36F7-43E2-AB2F-B90AF26B5E84}">
      <p14:sectionLst xmlns:p14="http://schemas.microsoft.com/office/powerpoint/2010/main">
        <p14:section name="Standardabschnitt" id="{8383004F-BB4C-8945-8583-64A9E96573D9}">
          <p14:sldIdLst>
            <p14:sldId id="2169"/>
            <p14:sldId id="2163"/>
            <p14:sldId id="2172"/>
            <p14:sldId id="2174"/>
            <p14:sldId id="2175"/>
            <p14:sldId id="2176"/>
            <p14:sldId id="2150"/>
            <p14:sldId id="2173"/>
            <p14:sldId id="2158"/>
            <p14:sldId id="2161"/>
            <p14:sldId id="2160"/>
            <p14:sldId id="2072"/>
          </p14:sldIdLst>
        </p14:section>
      </p14:sectionLst>
    </p:ext>
    <p:ext uri="{EFAFB233-063F-42B5-8137-9DF3F51BA10A}">
      <p15:sldGuideLst xmlns:p15="http://schemas.microsoft.com/office/powerpoint/2012/main">
        <p15:guide id="1" orient="horz" pos="271">
          <p15:clr>
            <a:srgbClr val="A4A3A4"/>
          </p15:clr>
        </p15:guide>
        <p15:guide id="2" orient="horz" pos="1572">
          <p15:clr>
            <a:srgbClr val="A4A3A4"/>
          </p15:clr>
        </p15:guide>
        <p15:guide id="3" orient="horz" pos="3646">
          <p15:clr>
            <a:srgbClr val="A4A3A4"/>
          </p15:clr>
        </p15:guide>
        <p15:guide id="4" orient="horz" pos="3327">
          <p15:clr>
            <a:srgbClr val="A4A3A4"/>
          </p15:clr>
        </p15:guide>
        <p15:guide id="5" orient="horz" pos="2810">
          <p15:clr>
            <a:srgbClr val="A4A3A4"/>
          </p15:clr>
        </p15:guide>
        <p15:guide id="6" orient="horz" pos="2772" userDrawn="1">
          <p15:clr>
            <a:srgbClr val="A4A3A4"/>
          </p15:clr>
        </p15:guide>
        <p15:guide id="7" orient="horz" pos="4201">
          <p15:clr>
            <a:srgbClr val="A4A3A4"/>
          </p15:clr>
        </p15:guide>
        <p15:guide id="8" orient="horz" pos="1827">
          <p15:clr>
            <a:srgbClr val="A4A3A4"/>
          </p15:clr>
        </p15:guide>
        <p15:guide id="9" orient="horz" pos="987">
          <p15:clr>
            <a:srgbClr val="A4A3A4"/>
          </p15:clr>
        </p15:guide>
        <p15:guide id="10" orient="horz" pos="1389" userDrawn="1">
          <p15:clr>
            <a:srgbClr val="A4A3A4"/>
          </p15:clr>
        </p15:guide>
        <p15:guide id="11" orient="horz" pos="1338">
          <p15:clr>
            <a:srgbClr val="A4A3A4"/>
          </p15:clr>
        </p15:guide>
        <p15:guide id="12" orient="horz" pos="1036">
          <p15:clr>
            <a:srgbClr val="A4A3A4"/>
          </p15:clr>
        </p15:guide>
        <p15:guide id="13" orient="horz" pos="1619">
          <p15:clr>
            <a:srgbClr val="A4A3A4"/>
          </p15:clr>
        </p15:guide>
        <p15:guide id="14" orient="horz" pos="1797" userDrawn="1">
          <p15:clr>
            <a:srgbClr val="A4A3A4"/>
          </p15:clr>
        </p15:guide>
        <p15:guide id="15" orient="horz" pos="2273">
          <p15:clr>
            <a:srgbClr val="A4A3A4"/>
          </p15:clr>
        </p15:guide>
        <p15:guide id="16" orient="horz" pos="799">
          <p15:clr>
            <a:srgbClr val="A4A3A4"/>
          </p15:clr>
        </p15:guide>
        <p15:guide id="17" pos="1606">
          <p15:clr>
            <a:srgbClr val="A4A3A4"/>
          </p15:clr>
        </p15:guide>
        <p15:guide id="18" pos="4932">
          <p15:clr>
            <a:srgbClr val="A4A3A4"/>
          </p15:clr>
        </p15:guide>
        <p15:guide id="19" pos="2790">
          <p15:clr>
            <a:srgbClr val="A4A3A4"/>
          </p15:clr>
        </p15:guide>
        <p15:guide id="20" pos="157">
          <p15:clr>
            <a:srgbClr val="A4A3A4"/>
          </p15:clr>
        </p15:guide>
        <p15:guide id="21" pos="2376">
          <p15:clr>
            <a:srgbClr val="A4A3A4"/>
          </p15:clr>
        </p15:guide>
        <p15:guide id="22" pos="3612">
          <p15:clr>
            <a:srgbClr val="A4A3A4"/>
          </p15:clr>
        </p15:guide>
        <p15:guide id="23" pos="2996">
          <p15:clr>
            <a:srgbClr val="A4A3A4"/>
          </p15:clr>
        </p15:guide>
        <p15:guide id="24" pos="4051">
          <p15:clr>
            <a:srgbClr val="A4A3A4"/>
          </p15:clr>
        </p15:guide>
        <p15:guide id="25" pos="2364">
          <p15:clr>
            <a:srgbClr val="A4A3A4"/>
          </p15:clr>
        </p15:guide>
        <p15:guide id="26" pos="610">
          <p15:clr>
            <a:srgbClr val="A4A3A4"/>
          </p15:clr>
        </p15:guide>
        <p15:guide id="27" pos="5706">
          <p15:clr>
            <a:srgbClr val="A4A3A4"/>
          </p15:clr>
        </p15:guide>
        <p15:guide id="28" pos="938">
          <p15:clr>
            <a:srgbClr val="A4A3A4"/>
          </p15:clr>
        </p15:guide>
        <p15:guide id="29" pos="6239">
          <p15:clr>
            <a:srgbClr val="A4A3A4"/>
          </p15:clr>
        </p15:guide>
        <p15:guide id="30" pos="2248">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indl, Peter"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F"/>
    <a:srgbClr val="7F7F7F"/>
    <a:srgbClr val="AB0F17"/>
    <a:srgbClr val="29761C"/>
    <a:srgbClr val="006CA9"/>
    <a:srgbClr val="D9D9D9"/>
    <a:srgbClr val="228BCE"/>
    <a:srgbClr val="00243F"/>
    <a:srgbClr val="F04E2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6114" autoAdjust="0"/>
  </p:normalViewPr>
  <p:slideViewPr>
    <p:cSldViewPr snapToGrid="0">
      <p:cViewPr varScale="1">
        <p:scale>
          <a:sx n="112" d="100"/>
          <a:sy n="112" d="100"/>
        </p:scale>
        <p:origin x="606" y="96"/>
      </p:cViewPr>
      <p:guideLst>
        <p:guide orient="horz" pos="271"/>
        <p:guide orient="horz" pos="1572"/>
        <p:guide orient="horz" pos="3646"/>
        <p:guide orient="horz" pos="3327"/>
        <p:guide orient="horz" pos="2810"/>
        <p:guide orient="horz" pos="2772"/>
        <p:guide orient="horz" pos="4201"/>
        <p:guide orient="horz" pos="1827"/>
        <p:guide orient="horz" pos="987"/>
        <p:guide orient="horz" pos="1389"/>
        <p:guide orient="horz" pos="1338"/>
        <p:guide orient="horz" pos="1036"/>
        <p:guide orient="horz" pos="1619"/>
        <p:guide orient="horz" pos="1797"/>
        <p:guide orient="horz" pos="2273"/>
        <p:guide orient="horz" pos="799"/>
        <p:guide pos="1606"/>
        <p:guide pos="4932"/>
        <p:guide pos="2790"/>
        <p:guide pos="157"/>
        <p:guide pos="2376"/>
        <p:guide pos="3612"/>
        <p:guide pos="2996"/>
        <p:guide pos="4051"/>
        <p:guide pos="2364"/>
        <p:guide pos="610"/>
        <p:guide pos="5706"/>
        <p:guide pos="938"/>
        <p:guide pos="6239"/>
        <p:guide pos="2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4008" y="-102"/>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84633366141733"/>
          <c:y val="7.1470303918756709E-2"/>
          <c:w val="0.60421616633858255"/>
          <c:h val="0.8344087308271726"/>
        </c:manualLayout>
      </c:layout>
      <c:barChart>
        <c:barDir val="bar"/>
        <c:grouping val="clustered"/>
        <c:varyColors val="0"/>
        <c:ser>
          <c:idx val="0"/>
          <c:order val="0"/>
          <c:tx>
            <c:strRef>
              <c:f>Tabelle1!$B$1</c:f>
              <c:strCache>
                <c:ptCount val="1"/>
                <c:pt idx="0">
                  <c:v>Neuwagenkonfigurator</c:v>
                </c:pt>
              </c:strCache>
            </c:strRef>
          </c:tx>
          <c:spPr>
            <a:solidFill>
              <a:srgbClr val="0024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Gesamt</c:v>
                </c:pt>
                <c:pt idx="3">
                  <c:v>&lt; 30 Jahre</c:v>
                </c:pt>
                <c:pt idx="4">
                  <c:v>30 - 50 Jahre</c:v>
                </c:pt>
                <c:pt idx="5">
                  <c:v>&gt; 50 Jahre</c:v>
                </c:pt>
                <c:pt idx="6">
                  <c:v>&lt; 2.000 € </c:v>
                </c:pt>
                <c:pt idx="7">
                  <c:v>2.000 - 3.000 €</c:v>
                </c:pt>
                <c:pt idx="8">
                  <c:v>3.000 - 4.000 €</c:v>
                </c:pt>
                <c:pt idx="9">
                  <c:v>&gt; 4.000 €</c:v>
                </c:pt>
              </c:strCache>
            </c:strRef>
          </c:cat>
          <c:val>
            <c:numRef>
              <c:f>Tabelle1!$B$2:$B$11</c:f>
              <c:numCache>
                <c:formatCode>0.0</c:formatCode>
                <c:ptCount val="10"/>
                <c:pt idx="0" formatCode="General">
                  <c:v>78.5</c:v>
                </c:pt>
                <c:pt idx="1">
                  <c:v>81.2</c:v>
                </c:pt>
                <c:pt idx="2">
                  <c:v>70.3</c:v>
                </c:pt>
                <c:pt idx="3">
                  <c:v>71.3</c:v>
                </c:pt>
                <c:pt idx="4">
                  <c:v>83.6</c:v>
                </c:pt>
                <c:pt idx="5">
                  <c:v>78.7</c:v>
                </c:pt>
                <c:pt idx="6" formatCode="General">
                  <c:v>64.8</c:v>
                </c:pt>
                <c:pt idx="7">
                  <c:v>83.3</c:v>
                </c:pt>
                <c:pt idx="8" formatCode="General">
                  <c:v>81.599999999999994</c:v>
                </c:pt>
                <c:pt idx="9">
                  <c:v>80.7</c:v>
                </c:pt>
              </c:numCache>
            </c:numRef>
          </c:val>
          <c:extLst>
            <c:ext xmlns:c16="http://schemas.microsoft.com/office/drawing/2014/chart" uri="{C3380CC4-5D6E-409C-BE32-E72D297353CC}">
              <c16:uniqueId val="{00000000-C7BF-41F3-A3FA-AEFDC0A7500D}"/>
            </c:ext>
          </c:extLst>
        </c:ser>
        <c:ser>
          <c:idx val="1"/>
          <c:order val="1"/>
          <c:tx>
            <c:strRef>
              <c:f>Tabelle1!$C$1</c:f>
              <c:strCache>
                <c:ptCount val="1"/>
                <c:pt idx="0">
                  <c:v>Lifestyle-Konfigurator</c:v>
                </c:pt>
              </c:strCache>
            </c:strRef>
          </c:tx>
          <c:spPr>
            <a:solidFill>
              <a:srgbClr val="228B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Gesamt</c:v>
                </c:pt>
                <c:pt idx="3">
                  <c:v>&lt; 30 Jahre</c:v>
                </c:pt>
                <c:pt idx="4">
                  <c:v>30 - 50 Jahre</c:v>
                </c:pt>
                <c:pt idx="5">
                  <c:v>&gt; 50 Jahre</c:v>
                </c:pt>
                <c:pt idx="6">
                  <c:v>&lt; 2.000 € </c:v>
                </c:pt>
                <c:pt idx="7">
                  <c:v>2.000 - 3.000 €</c:v>
                </c:pt>
                <c:pt idx="8">
                  <c:v>3.000 - 4.000 €</c:v>
                </c:pt>
                <c:pt idx="9">
                  <c:v>&gt; 4.000 €</c:v>
                </c:pt>
              </c:strCache>
            </c:strRef>
          </c:cat>
          <c:val>
            <c:numRef>
              <c:f>Tabelle1!$C$2:$C$11</c:f>
              <c:numCache>
                <c:formatCode>0.0</c:formatCode>
                <c:ptCount val="10"/>
                <c:pt idx="0" formatCode="General">
                  <c:v>21.5</c:v>
                </c:pt>
                <c:pt idx="1">
                  <c:v>18.8</c:v>
                </c:pt>
                <c:pt idx="2">
                  <c:v>29.7</c:v>
                </c:pt>
                <c:pt idx="3">
                  <c:v>28.7</c:v>
                </c:pt>
                <c:pt idx="4">
                  <c:v>16.399999999999999</c:v>
                </c:pt>
                <c:pt idx="5">
                  <c:v>21.3</c:v>
                </c:pt>
                <c:pt idx="6">
                  <c:v>35.200000000000003</c:v>
                </c:pt>
                <c:pt idx="7">
                  <c:v>16.7</c:v>
                </c:pt>
                <c:pt idx="8">
                  <c:v>18.399999999999999</c:v>
                </c:pt>
                <c:pt idx="9">
                  <c:v>19.3</c:v>
                </c:pt>
              </c:numCache>
            </c:numRef>
          </c:val>
          <c:extLst>
            <c:ext xmlns:c16="http://schemas.microsoft.com/office/drawing/2014/chart" uri="{C3380CC4-5D6E-409C-BE32-E72D297353CC}">
              <c16:uniqueId val="{00000001-C7BF-41F3-A3FA-AEFDC0A7500D}"/>
            </c:ext>
          </c:extLst>
        </c:ser>
        <c:dLbls>
          <c:showLegendKey val="0"/>
          <c:showVal val="0"/>
          <c:showCatName val="0"/>
          <c:showSerName val="0"/>
          <c:showPercent val="0"/>
          <c:showBubbleSize val="0"/>
        </c:dLbls>
        <c:gapWidth val="182"/>
        <c:axId val="447146096"/>
        <c:axId val="447146424"/>
      </c:barChart>
      <c:catAx>
        <c:axId val="4471460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447146424"/>
        <c:crosses val="autoZero"/>
        <c:auto val="1"/>
        <c:lblAlgn val="ctr"/>
        <c:lblOffset val="100"/>
        <c:noMultiLvlLbl val="0"/>
      </c:catAx>
      <c:valAx>
        <c:axId val="447146424"/>
        <c:scaling>
          <c:orientation val="minMax"/>
          <c:max val="100"/>
        </c:scaling>
        <c:delete val="1"/>
        <c:axPos val="t"/>
        <c:numFmt formatCode="General" sourceLinked="1"/>
        <c:majorTickMark val="none"/>
        <c:minorTickMark val="none"/>
        <c:tickLblPos val="nextTo"/>
        <c:crossAx val="447146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84633366141733"/>
          <c:y val="0.21093748702402271"/>
          <c:w val="0.77296616633858262"/>
          <c:h val="0.70882100708532192"/>
        </c:manualLayout>
      </c:layout>
      <c:barChart>
        <c:barDir val="bar"/>
        <c:grouping val="clustered"/>
        <c:varyColors val="0"/>
        <c:ser>
          <c:idx val="0"/>
          <c:order val="0"/>
          <c:tx>
            <c:strRef>
              <c:f>Tabelle1!$B$1</c:f>
              <c:strCache>
                <c:ptCount val="1"/>
                <c:pt idx="0">
                  <c:v>2015</c:v>
                </c:pt>
              </c:strCache>
            </c:strRef>
          </c:tx>
          <c:spPr>
            <a:solidFill>
              <a:srgbClr val="0024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Audi</c:v>
                </c:pt>
                <c:pt idx="1">
                  <c:v>BMW</c:v>
                </c:pt>
                <c:pt idx="2">
                  <c:v>VW</c:v>
                </c:pt>
                <c:pt idx="3">
                  <c:v>Mercedes-Benz</c:v>
                </c:pt>
                <c:pt idx="4">
                  <c:v>Ford</c:v>
                </c:pt>
                <c:pt idx="5">
                  <c:v>Opel</c:v>
                </c:pt>
                <c:pt idx="6">
                  <c:v>Seat</c:v>
                </c:pt>
                <c:pt idx="7">
                  <c:v>Skoda</c:v>
                </c:pt>
                <c:pt idx="8">
                  <c:v>Kia</c:v>
                </c:pt>
                <c:pt idx="9">
                  <c:v>Hyundai</c:v>
                </c:pt>
              </c:strCache>
            </c:strRef>
          </c:cat>
          <c:val>
            <c:numRef>
              <c:f>Tabelle1!$B$2:$B$11</c:f>
              <c:numCache>
                <c:formatCode>General</c:formatCode>
                <c:ptCount val="10"/>
                <c:pt idx="0">
                  <c:v>32.6</c:v>
                </c:pt>
                <c:pt idx="1">
                  <c:v>28.1</c:v>
                </c:pt>
                <c:pt idx="2" formatCode="0.0">
                  <c:v>28.1</c:v>
                </c:pt>
                <c:pt idx="3" formatCode="0.0">
                  <c:v>20.5</c:v>
                </c:pt>
                <c:pt idx="4" formatCode="0.0">
                  <c:v>14.8</c:v>
                </c:pt>
                <c:pt idx="5" formatCode="0.0">
                  <c:v>13.9</c:v>
                </c:pt>
                <c:pt idx="6">
                  <c:v>12.4</c:v>
                </c:pt>
                <c:pt idx="7" formatCode="0.0">
                  <c:v>11.8</c:v>
                </c:pt>
                <c:pt idx="8">
                  <c:v>6.9</c:v>
                </c:pt>
                <c:pt idx="9" formatCode="0.0">
                  <c:v>6</c:v>
                </c:pt>
              </c:numCache>
            </c:numRef>
          </c:val>
          <c:extLst>
            <c:ext xmlns:c16="http://schemas.microsoft.com/office/drawing/2014/chart" uri="{C3380CC4-5D6E-409C-BE32-E72D297353CC}">
              <c16:uniqueId val="{00000000-C7BF-41F3-A3FA-AEFDC0A7500D}"/>
            </c:ext>
          </c:extLst>
        </c:ser>
        <c:ser>
          <c:idx val="1"/>
          <c:order val="1"/>
          <c:tx>
            <c:strRef>
              <c:f>Tabelle1!$C$1</c:f>
              <c:strCache>
                <c:ptCount val="1"/>
                <c:pt idx="0">
                  <c:v>2013</c:v>
                </c:pt>
              </c:strCache>
            </c:strRef>
          </c:tx>
          <c:spPr>
            <a:solidFill>
              <a:srgbClr val="228B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Audi</c:v>
                </c:pt>
                <c:pt idx="1">
                  <c:v>BMW</c:v>
                </c:pt>
                <c:pt idx="2">
                  <c:v>VW</c:v>
                </c:pt>
                <c:pt idx="3">
                  <c:v>Mercedes-Benz</c:v>
                </c:pt>
                <c:pt idx="4">
                  <c:v>Ford</c:v>
                </c:pt>
                <c:pt idx="5">
                  <c:v>Opel</c:v>
                </c:pt>
                <c:pt idx="6">
                  <c:v>Seat</c:v>
                </c:pt>
                <c:pt idx="7">
                  <c:v>Skoda</c:v>
                </c:pt>
                <c:pt idx="8">
                  <c:v>Kia</c:v>
                </c:pt>
                <c:pt idx="9">
                  <c:v>Hyundai</c:v>
                </c:pt>
              </c:strCache>
            </c:strRef>
          </c:cat>
          <c:val>
            <c:numRef>
              <c:f>Tabelle1!$C$2:$C$11</c:f>
              <c:numCache>
                <c:formatCode>General</c:formatCode>
                <c:ptCount val="10"/>
                <c:pt idx="0" formatCode="0.0">
                  <c:v>29</c:v>
                </c:pt>
                <c:pt idx="1">
                  <c:v>22.2</c:v>
                </c:pt>
                <c:pt idx="2" formatCode="0.0">
                  <c:v>32</c:v>
                </c:pt>
                <c:pt idx="3" formatCode="0.0">
                  <c:v>14.5</c:v>
                </c:pt>
                <c:pt idx="4" formatCode="0.0">
                  <c:v>14.5</c:v>
                </c:pt>
                <c:pt idx="5" formatCode="0.0">
                  <c:v>21</c:v>
                </c:pt>
                <c:pt idx="6" formatCode="0.0">
                  <c:v>7.1</c:v>
                </c:pt>
                <c:pt idx="7" formatCode="0.0">
                  <c:v>13</c:v>
                </c:pt>
                <c:pt idx="8" formatCode="0.0">
                  <c:v>6.5</c:v>
                </c:pt>
                <c:pt idx="9" formatCode="0.0">
                  <c:v>8</c:v>
                </c:pt>
              </c:numCache>
            </c:numRef>
          </c:val>
          <c:extLst>
            <c:ext xmlns:c16="http://schemas.microsoft.com/office/drawing/2014/chart" uri="{C3380CC4-5D6E-409C-BE32-E72D297353CC}">
              <c16:uniqueId val="{00000001-C7BF-41F3-A3FA-AEFDC0A7500D}"/>
            </c:ext>
          </c:extLst>
        </c:ser>
        <c:dLbls>
          <c:showLegendKey val="0"/>
          <c:showVal val="0"/>
          <c:showCatName val="0"/>
          <c:showSerName val="0"/>
          <c:showPercent val="0"/>
          <c:showBubbleSize val="0"/>
        </c:dLbls>
        <c:gapWidth val="182"/>
        <c:axId val="447146096"/>
        <c:axId val="447146424"/>
      </c:barChart>
      <c:catAx>
        <c:axId val="4471460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447146424"/>
        <c:crosses val="autoZero"/>
        <c:auto val="1"/>
        <c:lblAlgn val="ctr"/>
        <c:lblOffset val="100"/>
        <c:noMultiLvlLbl val="0"/>
      </c:catAx>
      <c:valAx>
        <c:axId val="447146424"/>
        <c:scaling>
          <c:orientation val="minMax"/>
          <c:max val="100"/>
        </c:scaling>
        <c:delete val="1"/>
        <c:axPos val="t"/>
        <c:numFmt formatCode="General" sourceLinked="1"/>
        <c:majorTickMark val="none"/>
        <c:minorTickMark val="none"/>
        <c:tickLblPos val="nextTo"/>
        <c:crossAx val="447146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84633366141733"/>
          <c:y val="0.20859373716820023"/>
          <c:w val="0.65109116633858266"/>
          <c:h val="0.71116475694114445"/>
        </c:manualLayout>
      </c:layout>
      <c:barChart>
        <c:barDir val="bar"/>
        <c:grouping val="clustered"/>
        <c:varyColors val="0"/>
        <c:ser>
          <c:idx val="0"/>
          <c:order val="0"/>
          <c:tx>
            <c:strRef>
              <c:f>Tabelle1!$B$1</c:f>
              <c:strCache>
                <c:ptCount val="1"/>
                <c:pt idx="0">
                  <c:v>2015</c:v>
                </c:pt>
              </c:strCache>
            </c:strRef>
          </c:tx>
          <c:spPr>
            <a:solidFill>
              <a:srgbClr val="0024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BMW</c:v>
                </c:pt>
                <c:pt idx="1">
                  <c:v>Audi</c:v>
                </c:pt>
                <c:pt idx="2">
                  <c:v>Ford</c:v>
                </c:pt>
                <c:pt idx="3">
                  <c:v>Mercedes-Benz</c:v>
                </c:pt>
                <c:pt idx="4">
                  <c:v>VW</c:v>
                </c:pt>
                <c:pt idx="5">
                  <c:v>Opel</c:v>
                </c:pt>
                <c:pt idx="6">
                  <c:v>Seat</c:v>
                </c:pt>
                <c:pt idx="7">
                  <c:v>Kia</c:v>
                </c:pt>
                <c:pt idx="8">
                  <c:v>Hyundai</c:v>
                </c:pt>
                <c:pt idx="9">
                  <c:v>Skoda</c:v>
                </c:pt>
              </c:strCache>
            </c:strRef>
          </c:cat>
          <c:val>
            <c:numRef>
              <c:f>Tabelle1!$B$2:$B$11</c:f>
              <c:numCache>
                <c:formatCode>General</c:formatCode>
                <c:ptCount val="10"/>
                <c:pt idx="0" formatCode="0.0">
                  <c:v>86</c:v>
                </c:pt>
                <c:pt idx="1">
                  <c:v>85.2</c:v>
                </c:pt>
                <c:pt idx="2" formatCode="0.0">
                  <c:v>81.599999999999994</c:v>
                </c:pt>
                <c:pt idx="3" formatCode="0.0">
                  <c:v>80.900000000000006</c:v>
                </c:pt>
                <c:pt idx="4" formatCode="0.0">
                  <c:v>76.3</c:v>
                </c:pt>
                <c:pt idx="5" formatCode="0.0">
                  <c:v>71.7</c:v>
                </c:pt>
                <c:pt idx="6">
                  <c:v>70.7</c:v>
                </c:pt>
                <c:pt idx="7" formatCode="0.0">
                  <c:v>69.599999999999994</c:v>
                </c:pt>
                <c:pt idx="8" formatCode="0.0">
                  <c:v>65</c:v>
                </c:pt>
                <c:pt idx="9" formatCode="0.0">
                  <c:v>59</c:v>
                </c:pt>
              </c:numCache>
            </c:numRef>
          </c:val>
          <c:extLst>
            <c:ext xmlns:c16="http://schemas.microsoft.com/office/drawing/2014/chart" uri="{C3380CC4-5D6E-409C-BE32-E72D297353CC}">
              <c16:uniqueId val="{00000000-C7BF-41F3-A3FA-AEFDC0A7500D}"/>
            </c:ext>
          </c:extLst>
        </c:ser>
        <c:ser>
          <c:idx val="1"/>
          <c:order val="1"/>
          <c:tx>
            <c:strRef>
              <c:f>Tabelle1!$C$1</c:f>
              <c:strCache>
                <c:ptCount val="1"/>
                <c:pt idx="0">
                  <c:v>2013</c:v>
                </c:pt>
              </c:strCache>
            </c:strRef>
          </c:tx>
          <c:spPr>
            <a:solidFill>
              <a:srgbClr val="228B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BMW</c:v>
                </c:pt>
                <c:pt idx="1">
                  <c:v>Audi</c:v>
                </c:pt>
                <c:pt idx="2">
                  <c:v>Ford</c:v>
                </c:pt>
                <c:pt idx="3">
                  <c:v>Mercedes-Benz</c:v>
                </c:pt>
                <c:pt idx="4">
                  <c:v>VW</c:v>
                </c:pt>
                <c:pt idx="5">
                  <c:v>Opel</c:v>
                </c:pt>
                <c:pt idx="6">
                  <c:v>Seat</c:v>
                </c:pt>
                <c:pt idx="7">
                  <c:v>Kia</c:v>
                </c:pt>
                <c:pt idx="8">
                  <c:v>Hyundai</c:v>
                </c:pt>
                <c:pt idx="9">
                  <c:v>Skoda</c:v>
                </c:pt>
              </c:strCache>
            </c:strRef>
          </c:cat>
          <c:val>
            <c:numRef>
              <c:f>Tabelle1!$C$2:$C$11</c:f>
              <c:numCache>
                <c:formatCode>General</c:formatCode>
                <c:ptCount val="10"/>
                <c:pt idx="0">
                  <c:v>69.3</c:v>
                </c:pt>
                <c:pt idx="1">
                  <c:v>80.599999999999994</c:v>
                </c:pt>
                <c:pt idx="2" formatCode="0.0">
                  <c:v>53.1</c:v>
                </c:pt>
                <c:pt idx="3" formatCode="0.0">
                  <c:v>73.400000000000006</c:v>
                </c:pt>
                <c:pt idx="4" formatCode="0.0">
                  <c:v>77.7</c:v>
                </c:pt>
                <c:pt idx="5" formatCode="0.0">
                  <c:v>64.7</c:v>
                </c:pt>
                <c:pt idx="6" formatCode="0.0">
                  <c:v>70.8</c:v>
                </c:pt>
                <c:pt idx="7" formatCode="0.0">
                  <c:v>45.5</c:v>
                </c:pt>
                <c:pt idx="8" formatCode="0.0">
                  <c:v>55.5</c:v>
                </c:pt>
                <c:pt idx="9" formatCode="0.0">
                  <c:v>70.400000000000006</c:v>
                </c:pt>
              </c:numCache>
            </c:numRef>
          </c:val>
          <c:extLst>
            <c:ext xmlns:c16="http://schemas.microsoft.com/office/drawing/2014/chart" uri="{C3380CC4-5D6E-409C-BE32-E72D297353CC}">
              <c16:uniqueId val="{00000001-C7BF-41F3-A3FA-AEFDC0A7500D}"/>
            </c:ext>
          </c:extLst>
        </c:ser>
        <c:dLbls>
          <c:showLegendKey val="0"/>
          <c:showVal val="0"/>
          <c:showCatName val="0"/>
          <c:showSerName val="0"/>
          <c:showPercent val="0"/>
          <c:showBubbleSize val="0"/>
        </c:dLbls>
        <c:gapWidth val="182"/>
        <c:axId val="447146096"/>
        <c:axId val="447146424"/>
      </c:barChart>
      <c:catAx>
        <c:axId val="4471460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447146424"/>
        <c:crosses val="autoZero"/>
        <c:auto val="1"/>
        <c:lblAlgn val="ctr"/>
        <c:lblOffset val="100"/>
        <c:noMultiLvlLbl val="0"/>
      </c:catAx>
      <c:valAx>
        <c:axId val="447146424"/>
        <c:scaling>
          <c:orientation val="minMax"/>
          <c:max val="100"/>
        </c:scaling>
        <c:delete val="1"/>
        <c:axPos val="t"/>
        <c:numFmt formatCode="0.0" sourceLinked="1"/>
        <c:majorTickMark val="none"/>
        <c:minorTickMark val="none"/>
        <c:tickLblPos val="nextTo"/>
        <c:crossAx val="447146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5"/>
            <a:ext cx="3073821" cy="512303"/>
          </a:xfrm>
          <a:prstGeom prst="rect">
            <a:avLst/>
          </a:prstGeom>
          <a:noFill/>
          <a:ln>
            <a:noFill/>
          </a:ln>
          <a:extLst/>
        </p:spPr>
        <p:txBody>
          <a:bodyPr vert="horz" wrap="square" lIns="95924" tIns="47962" rIns="95924" bIns="47962" numCol="1" anchor="t" anchorCtr="0" compatLnSpc="1">
            <a:prstTxWarp prst="textNoShape">
              <a:avLst/>
            </a:prstTxWarp>
          </a:bodyPr>
          <a:lstStyle>
            <a:lvl1pPr algn="l" defTabSz="959602">
              <a:defRPr sz="1200" b="0">
                <a:solidFill>
                  <a:schemeClr val="tx1"/>
                </a:solidFill>
                <a:latin typeface="Times New Roman" pitchFamily="18" charset="0"/>
              </a:defRPr>
            </a:lvl1pPr>
          </a:lstStyle>
          <a:p>
            <a:pPr>
              <a:defRPr/>
            </a:pPr>
            <a:endParaRPr lang="de-DE"/>
          </a:p>
        </p:txBody>
      </p:sp>
      <p:sp>
        <p:nvSpPr>
          <p:cNvPr id="14339" name="Rectangle 3"/>
          <p:cNvSpPr>
            <a:spLocks noGrp="1" noChangeArrowheads="1"/>
          </p:cNvSpPr>
          <p:nvPr>
            <p:ph type="dt" sz="quarter" idx="1"/>
          </p:nvPr>
        </p:nvSpPr>
        <p:spPr bwMode="auto">
          <a:xfrm>
            <a:off x="4025479" y="5"/>
            <a:ext cx="3073821" cy="512303"/>
          </a:xfrm>
          <a:prstGeom prst="rect">
            <a:avLst/>
          </a:prstGeom>
          <a:noFill/>
          <a:ln>
            <a:noFill/>
          </a:ln>
          <a:extLst/>
        </p:spPr>
        <p:txBody>
          <a:bodyPr vert="horz" wrap="square" lIns="95924" tIns="47962" rIns="95924" bIns="47962" numCol="1" anchor="t" anchorCtr="0" compatLnSpc="1">
            <a:prstTxWarp prst="textNoShape">
              <a:avLst/>
            </a:prstTxWarp>
          </a:bodyPr>
          <a:lstStyle>
            <a:lvl1pPr algn="r" defTabSz="959602">
              <a:defRPr sz="1200" b="0">
                <a:solidFill>
                  <a:schemeClr val="tx1"/>
                </a:solidFill>
                <a:latin typeface="Times New Roman" pitchFamily="18" charset="0"/>
              </a:defRPr>
            </a:lvl1pPr>
          </a:lstStyle>
          <a:p>
            <a:pPr>
              <a:defRPr/>
            </a:pPr>
            <a:endParaRPr lang="de-DE"/>
          </a:p>
        </p:txBody>
      </p:sp>
      <p:sp>
        <p:nvSpPr>
          <p:cNvPr id="14340" name="Rectangle 4"/>
          <p:cNvSpPr>
            <a:spLocks noGrp="1" noChangeArrowheads="1"/>
          </p:cNvSpPr>
          <p:nvPr>
            <p:ph type="ftr" sz="quarter" idx="2"/>
          </p:nvPr>
        </p:nvSpPr>
        <p:spPr bwMode="auto">
          <a:xfrm>
            <a:off x="2" y="9722312"/>
            <a:ext cx="3073821" cy="512303"/>
          </a:xfrm>
          <a:prstGeom prst="rect">
            <a:avLst/>
          </a:prstGeom>
          <a:noFill/>
          <a:ln>
            <a:noFill/>
          </a:ln>
          <a:extLst/>
        </p:spPr>
        <p:txBody>
          <a:bodyPr vert="horz" wrap="square" lIns="95924" tIns="47962" rIns="95924" bIns="47962" numCol="1" anchor="b" anchorCtr="0" compatLnSpc="1">
            <a:prstTxWarp prst="textNoShape">
              <a:avLst/>
            </a:prstTxWarp>
          </a:bodyPr>
          <a:lstStyle>
            <a:lvl1pPr algn="l" defTabSz="959602">
              <a:defRPr sz="1200" b="0">
                <a:solidFill>
                  <a:schemeClr val="tx1"/>
                </a:solidFill>
                <a:latin typeface="Times New Roman" pitchFamily="18" charset="0"/>
              </a:defRPr>
            </a:lvl1pPr>
          </a:lstStyle>
          <a:p>
            <a:pPr>
              <a:defRPr/>
            </a:pPr>
            <a:endParaRPr lang="de-DE"/>
          </a:p>
        </p:txBody>
      </p:sp>
      <p:sp>
        <p:nvSpPr>
          <p:cNvPr id="14341" name="Rectangle 5"/>
          <p:cNvSpPr>
            <a:spLocks noGrp="1" noChangeArrowheads="1"/>
          </p:cNvSpPr>
          <p:nvPr>
            <p:ph type="sldNum" sz="quarter" idx="3"/>
          </p:nvPr>
        </p:nvSpPr>
        <p:spPr bwMode="auto">
          <a:xfrm>
            <a:off x="4025479" y="9722312"/>
            <a:ext cx="3073821" cy="512303"/>
          </a:xfrm>
          <a:prstGeom prst="rect">
            <a:avLst/>
          </a:prstGeom>
          <a:noFill/>
          <a:ln>
            <a:noFill/>
          </a:ln>
          <a:extLst/>
        </p:spPr>
        <p:txBody>
          <a:bodyPr vert="horz" wrap="square" lIns="95924" tIns="47962" rIns="95924" bIns="47962" numCol="1" anchor="b" anchorCtr="0" compatLnSpc="1">
            <a:prstTxWarp prst="textNoShape">
              <a:avLst/>
            </a:prstTxWarp>
          </a:bodyPr>
          <a:lstStyle>
            <a:lvl1pPr algn="r" defTabSz="959602">
              <a:defRPr sz="1200" b="0">
                <a:solidFill>
                  <a:schemeClr val="tx1"/>
                </a:solidFill>
                <a:latin typeface="Times New Roman" pitchFamily="18" charset="0"/>
              </a:defRPr>
            </a:lvl1pPr>
          </a:lstStyle>
          <a:p>
            <a:pPr>
              <a:defRPr/>
            </a:pPr>
            <a:fld id="{6EF965C6-A2BF-41CC-BEAE-A88E8E1715B9}" type="slidenum">
              <a:rPr lang="de-DE"/>
              <a:pPr>
                <a:defRPr/>
              </a:pPr>
              <a:t>‹Nr.›</a:t>
            </a:fld>
            <a:endParaRPr lang="de-DE"/>
          </a:p>
        </p:txBody>
      </p:sp>
    </p:spTree>
    <p:extLst>
      <p:ext uri="{BB962C8B-B14F-4D97-AF65-F5344CB8AC3E}">
        <p14:creationId xmlns:p14="http://schemas.microsoft.com/office/powerpoint/2010/main" val="125899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2" y="8"/>
            <a:ext cx="3047294" cy="476296"/>
          </a:xfrm>
          <a:prstGeom prst="rect">
            <a:avLst/>
          </a:prstGeom>
          <a:noFill/>
          <a:ln>
            <a:noFill/>
          </a:ln>
          <a:extLst/>
        </p:spPr>
        <p:txBody>
          <a:bodyPr vert="horz" wrap="square" lIns="95924" tIns="47962" rIns="95924" bIns="47962" numCol="1" anchor="t" anchorCtr="0" compatLnSpc="1">
            <a:prstTxWarp prst="textNoShape">
              <a:avLst/>
            </a:prstTxWarp>
          </a:bodyPr>
          <a:lstStyle>
            <a:lvl1pPr algn="l" defTabSz="959602">
              <a:defRPr sz="1200" b="0">
                <a:solidFill>
                  <a:schemeClr val="tx1"/>
                </a:solidFill>
                <a:latin typeface="Arial" pitchFamily="34" charset="0"/>
              </a:defRPr>
            </a:lvl1pPr>
          </a:lstStyle>
          <a:p>
            <a:pPr>
              <a:defRPr/>
            </a:pPr>
            <a:endParaRPr lang="de-DE"/>
          </a:p>
        </p:txBody>
      </p:sp>
      <p:sp>
        <p:nvSpPr>
          <p:cNvPr id="22531" name="Rectangle 3"/>
          <p:cNvSpPr>
            <a:spLocks noGrp="1" noChangeArrowheads="1"/>
          </p:cNvSpPr>
          <p:nvPr>
            <p:ph type="dt" idx="1"/>
          </p:nvPr>
        </p:nvSpPr>
        <p:spPr bwMode="auto">
          <a:xfrm>
            <a:off x="4010560" y="8"/>
            <a:ext cx="3047294" cy="476296"/>
          </a:xfrm>
          <a:prstGeom prst="rect">
            <a:avLst/>
          </a:prstGeom>
          <a:noFill/>
          <a:ln>
            <a:noFill/>
          </a:ln>
          <a:extLst/>
        </p:spPr>
        <p:txBody>
          <a:bodyPr vert="horz" wrap="square" lIns="95924" tIns="47962" rIns="95924" bIns="47962" numCol="1" anchor="t" anchorCtr="0" compatLnSpc="1">
            <a:prstTxWarp prst="textNoShape">
              <a:avLst/>
            </a:prstTxWarp>
          </a:bodyPr>
          <a:lstStyle>
            <a:lvl1pPr algn="r" defTabSz="959602">
              <a:defRPr sz="1200" b="0">
                <a:solidFill>
                  <a:schemeClr val="tx1"/>
                </a:solidFill>
                <a:latin typeface="Arial" pitchFamily="34" charset="0"/>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828675" y="792163"/>
            <a:ext cx="5480050" cy="37941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59954" y="4898802"/>
            <a:ext cx="5217538" cy="4584542"/>
          </a:xfrm>
          <a:prstGeom prst="rect">
            <a:avLst/>
          </a:prstGeom>
          <a:noFill/>
          <a:ln>
            <a:noFill/>
          </a:ln>
          <a:extLst/>
        </p:spPr>
        <p:txBody>
          <a:bodyPr vert="horz" wrap="square" lIns="95924" tIns="47962" rIns="95924" bIns="47962"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2" y="9720677"/>
            <a:ext cx="3047294" cy="474658"/>
          </a:xfrm>
          <a:prstGeom prst="rect">
            <a:avLst/>
          </a:prstGeom>
          <a:noFill/>
          <a:ln>
            <a:noFill/>
          </a:ln>
          <a:extLst/>
        </p:spPr>
        <p:txBody>
          <a:bodyPr vert="horz" wrap="square" lIns="95924" tIns="47962" rIns="95924" bIns="47962" numCol="1" anchor="b" anchorCtr="0" compatLnSpc="1">
            <a:prstTxWarp prst="textNoShape">
              <a:avLst/>
            </a:prstTxWarp>
          </a:bodyPr>
          <a:lstStyle>
            <a:lvl1pPr algn="l" defTabSz="959602">
              <a:defRPr sz="1200" b="0">
                <a:solidFill>
                  <a:schemeClr val="tx1"/>
                </a:solidFill>
                <a:latin typeface="Arial" pitchFamily="34" charset="0"/>
              </a:defRPr>
            </a:lvl1pPr>
          </a:lstStyle>
          <a:p>
            <a:pPr>
              <a:defRPr/>
            </a:pPr>
            <a:endParaRPr lang="de-DE"/>
          </a:p>
        </p:txBody>
      </p:sp>
      <p:sp>
        <p:nvSpPr>
          <p:cNvPr id="22535" name="Rectangle 7"/>
          <p:cNvSpPr>
            <a:spLocks noGrp="1" noChangeArrowheads="1"/>
          </p:cNvSpPr>
          <p:nvPr>
            <p:ph type="sldNum" sz="quarter" idx="5"/>
          </p:nvPr>
        </p:nvSpPr>
        <p:spPr bwMode="auto">
          <a:xfrm>
            <a:off x="4010560" y="9720677"/>
            <a:ext cx="3047294" cy="474658"/>
          </a:xfrm>
          <a:prstGeom prst="rect">
            <a:avLst/>
          </a:prstGeom>
          <a:noFill/>
          <a:ln>
            <a:noFill/>
          </a:ln>
          <a:extLst/>
        </p:spPr>
        <p:txBody>
          <a:bodyPr vert="horz" wrap="square" lIns="95924" tIns="47962" rIns="95924" bIns="47962" numCol="1" anchor="b" anchorCtr="0" compatLnSpc="1">
            <a:prstTxWarp prst="textNoShape">
              <a:avLst/>
            </a:prstTxWarp>
          </a:bodyPr>
          <a:lstStyle>
            <a:lvl1pPr algn="r" defTabSz="959602">
              <a:defRPr sz="1200" b="0">
                <a:solidFill>
                  <a:schemeClr val="tx1"/>
                </a:solidFill>
                <a:latin typeface="Arial" pitchFamily="34" charset="0"/>
              </a:defRPr>
            </a:lvl1pPr>
          </a:lstStyle>
          <a:p>
            <a:pPr>
              <a:defRPr/>
            </a:pPr>
            <a:fld id="{B882542F-8DDE-49AA-918D-EA6AA747CD04}" type="slidenum">
              <a:rPr lang="de-DE"/>
              <a:pPr>
                <a:defRPr/>
              </a:pPr>
              <a:t>‹Nr.›</a:t>
            </a:fld>
            <a:endParaRPr lang="de-DE"/>
          </a:p>
        </p:txBody>
      </p:sp>
    </p:spTree>
    <p:extLst>
      <p:ext uri="{BB962C8B-B14F-4D97-AF65-F5344CB8AC3E}">
        <p14:creationId xmlns:p14="http://schemas.microsoft.com/office/powerpoint/2010/main" val="698294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647E84B-D8EC-4D36-B3F9-C21542426646}"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361714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882542F-8DDE-49AA-918D-EA6AA747CD04}" type="slidenum">
              <a:rPr lang="de-DE" smtClean="0"/>
              <a:pPr>
                <a:defRPr/>
              </a:pPr>
              <a:t>12</a:t>
            </a:fld>
            <a:endParaRPr lang="de-DE"/>
          </a:p>
        </p:txBody>
      </p:sp>
    </p:spTree>
    <p:extLst>
      <p:ext uri="{BB962C8B-B14F-4D97-AF65-F5344CB8AC3E}">
        <p14:creationId xmlns:p14="http://schemas.microsoft.com/office/powerpoint/2010/main" val="242452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2800"/>
            </a:lvl1pPr>
          </a:lstStyle>
          <a:p>
            <a:r>
              <a:rPr lang="de-DE"/>
              <a:t>Mastertitelformat bearbeiten</a:t>
            </a:r>
          </a:p>
        </p:txBody>
      </p:sp>
      <p:sp>
        <p:nvSpPr>
          <p:cNvPr id="4" name="Textplatzhalter 3"/>
          <p:cNvSpPr>
            <a:spLocks noGrp="1"/>
          </p:cNvSpPr>
          <p:nvPr>
            <p:ph type="body" sz="quarter" idx="10" hasCustomPrompt="1"/>
          </p:nvPr>
        </p:nvSpPr>
        <p:spPr>
          <a:xfrm>
            <a:off x="495461" y="4254500"/>
            <a:ext cx="8915082" cy="444500"/>
          </a:xfrm>
        </p:spPr>
        <p:txBody>
          <a:bodyPr/>
          <a:lstStyle>
            <a:lvl1pPr>
              <a:defRPr i="1" cap="all"/>
            </a:lvl1pPr>
          </a:lstStyle>
          <a:p>
            <a:pPr lvl="0"/>
            <a:r>
              <a:rPr lang="de-DE"/>
              <a:t>Mastertextformat bearbeiteN</a:t>
            </a:r>
          </a:p>
        </p:txBody>
      </p:sp>
      <p:sp>
        <p:nvSpPr>
          <p:cNvPr id="6" name="Textplatzhalter 5"/>
          <p:cNvSpPr>
            <a:spLocks noGrp="1"/>
          </p:cNvSpPr>
          <p:nvPr>
            <p:ph type="body" sz="quarter" idx="11"/>
          </p:nvPr>
        </p:nvSpPr>
        <p:spPr>
          <a:xfrm>
            <a:off x="495461" y="5054600"/>
            <a:ext cx="8915082" cy="1562100"/>
          </a:xfrm>
        </p:spPr>
        <p:txBody>
          <a:bodyPr>
            <a:normAutofit/>
          </a:bodyPr>
          <a:lstStyle>
            <a:lvl1pPr>
              <a:defRPr sz="1600">
                <a:solidFill>
                  <a:srgbClr val="7F7F7F"/>
                </a:solidFill>
              </a:defRPr>
            </a:lvl1pPr>
            <a:lvl2pPr>
              <a:defRPr sz="1600">
                <a:solidFill>
                  <a:srgbClr val="7F7F7F"/>
                </a:solidFill>
              </a:defRPr>
            </a:lvl2pPr>
            <a:lvl3pPr>
              <a:defRPr sz="1600">
                <a:solidFill>
                  <a:srgbClr val="7F7F7F"/>
                </a:solidFill>
              </a:defRPr>
            </a:lvl3pPr>
            <a:lvl4pPr>
              <a:defRPr sz="1600">
                <a:solidFill>
                  <a:srgbClr val="7F7F7F"/>
                </a:solidFill>
              </a:defRPr>
            </a:lvl4pPr>
            <a:lvl5pPr>
              <a:defRPr sz="1600">
                <a:solidFill>
                  <a:srgbClr val="7F7F7F"/>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14578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4" name="Textfeld 23"/>
          <p:cNvSpPr txBox="1"/>
          <p:nvPr userDrawn="1"/>
        </p:nvSpPr>
        <p:spPr>
          <a:xfrm>
            <a:off x="7880072" y="6488165"/>
            <a:ext cx="1889513"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
        <p:nvSpPr>
          <p:cNvPr id="36"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7226845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feld 4"/>
          <p:cNvSpPr txBox="1"/>
          <p:nvPr userDrawn="1"/>
        </p:nvSpPr>
        <p:spPr>
          <a:xfrm>
            <a:off x="148938" y="6338107"/>
            <a:ext cx="4565566" cy="400110"/>
          </a:xfrm>
          <a:prstGeom prst="rect">
            <a:avLst/>
          </a:prstGeom>
          <a:noFill/>
        </p:spPr>
        <p:txBody>
          <a:bodyPr wrap="square" rtlCol="0" anchor="b">
            <a:spAutoFit/>
          </a:bodyPr>
          <a:lstStyle/>
          <a:p>
            <a:pPr defTabSz="457200" fontAlgn="auto">
              <a:spcBef>
                <a:spcPts val="0"/>
              </a:spcBef>
              <a:spcAft>
                <a:spcPts val="0"/>
              </a:spcAft>
            </a:pPr>
            <a:r>
              <a:rPr lang="de-DE" sz="1000" b="0" i="1" dirty="0" smtClean="0">
                <a:solidFill>
                  <a:srgbClr val="7F7F7F"/>
                </a:solidFill>
                <a:latin typeface="Arial"/>
              </a:rPr>
              <a:t>puls</a:t>
            </a:r>
            <a:r>
              <a:rPr lang="de-DE" sz="1000" b="0" dirty="0" smtClean="0">
                <a:solidFill>
                  <a:srgbClr val="7F7F7F"/>
                </a:solidFill>
                <a:latin typeface="Arial"/>
              </a:rPr>
              <a:t> Marktforschung GmbH</a:t>
            </a:r>
          </a:p>
          <a:p>
            <a:pPr defTabSz="457200" fontAlgn="auto">
              <a:spcBef>
                <a:spcPts val="0"/>
              </a:spcBef>
              <a:spcAft>
                <a:spcPts val="0"/>
              </a:spcAft>
            </a:pPr>
            <a:r>
              <a:rPr lang="de-DE" sz="1000" b="0" dirty="0" smtClean="0">
                <a:solidFill>
                  <a:srgbClr val="7F7F7F"/>
                </a:solidFill>
                <a:latin typeface="Arial"/>
              </a:rPr>
              <a:t>Marktchancen von Elektroautos | März 2014</a:t>
            </a:r>
          </a:p>
        </p:txBody>
      </p:sp>
    </p:spTree>
    <p:extLst>
      <p:ext uri="{BB962C8B-B14F-4D97-AF65-F5344CB8AC3E}">
        <p14:creationId xmlns:p14="http://schemas.microsoft.com/office/powerpoint/2010/main" val="24045613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2800"/>
            </a:lvl1pPr>
          </a:lstStyle>
          <a:p>
            <a:r>
              <a:rPr lang="de-DE"/>
              <a:t>Mastertitelformat bearbeiten</a:t>
            </a:r>
          </a:p>
        </p:txBody>
      </p:sp>
      <p:sp>
        <p:nvSpPr>
          <p:cNvPr id="4" name="Textplatzhalter 3"/>
          <p:cNvSpPr>
            <a:spLocks noGrp="1"/>
          </p:cNvSpPr>
          <p:nvPr>
            <p:ph type="body" sz="quarter" idx="10" hasCustomPrompt="1"/>
          </p:nvPr>
        </p:nvSpPr>
        <p:spPr>
          <a:xfrm>
            <a:off x="495461" y="4254500"/>
            <a:ext cx="8915082" cy="444500"/>
          </a:xfrm>
        </p:spPr>
        <p:txBody>
          <a:bodyPr/>
          <a:lstStyle>
            <a:lvl1pPr>
              <a:defRPr i="1" cap="all"/>
            </a:lvl1pPr>
          </a:lstStyle>
          <a:p>
            <a:pPr lvl="0"/>
            <a:r>
              <a:rPr lang="de-DE"/>
              <a:t>Mastertextformat bearbeiteN</a:t>
            </a:r>
          </a:p>
        </p:txBody>
      </p:sp>
      <p:sp>
        <p:nvSpPr>
          <p:cNvPr id="6" name="Textplatzhalter 5"/>
          <p:cNvSpPr>
            <a:spLocks noGrp="1"/>
          </p:cNvSpPr>
          <p:nvPr>
            <p:ph type="body" sz="quarter" idx="11"/>
          </p:nvPr>
        </p:nvSpPr>
        <p:spPr>
          <a:xfrm>
            <a:off x="495461" y="5054600"/>
            <a:ext cx="8915082" cy="1562100"/>
          </a:xfrm>
        </p:spPr>
        <p:txBody>
          <a:bodyPr>
            <a:normAutofit/>
          </a:bodyPr>
          <a:lstStyle>
            <a:lvl1pPr>
              <a:defRPr sz="1600">
                <a:solidFill>
                  <a:srgbClr val="7F7F7F"/>
                </a:solidFill>
              </a:defRPr>
            </a:lvl1pPr>
            <a:lvl2pPr>
              <a:defRPr sz="1600">
                <a:solidFill>
                  <a:srgbClr val="7F7F7F"/>
                </a:solidFill>
              </a:defRPr>
            </a:lvl2pPr>
            <a:lvl3pPr>
              <a:defRPr sz="1600">
                <a:solidFill>
                  <a:srgbClr val="7F7F7F"/>
                </a:solidFill>
              </a:defRPr>
            </a:lvl3pPr>
            <a:lvl4pPr>
              <a:defRPr sz="1600">
                <a:solidFill>
                  <a:srgbClr val="7F7F7F"/>
                </a:solidFill>
              </a:defRPr>
            </a:lvl4pPr>
            <a:lvl5pPr>
              <a:defRPr sz="1600">
                <a:solidFill>
                  <a:srgbClr val="7F7F7F"/>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34406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41221" y="1476376"/>
            <a:ext cx="9434521" cy="4456114"/>
          </a:xfrm>
        </p:spPr>
        <p:txBody>
          <a:bodyPr lIns="0" tIns="0" rIns="0" bIns="0"/>
          <a:lstStyle>
            <a:lvl1pPr>
              <a:defRPr sz="2000" b="0" i="0" cap="none">
                <a:solidFill>
                  <a:schemeClr val="tx1"/>
                </a:solidFill>
              </a:defRPr>
            </a:lvl1pPr>
            <a:lvl2pPr>
              <a:defRPr sz="2000"/>
            </a:lvl2pPr>
            <a:lvl3pPr>
              <a:defRPr sz="2000"/>
            </a:lvl3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p:cNvSpPr>
            <a:spLocks noGrp="1"/>
          </p:cNvSpPr>
          <p:nvPr>
            <p:ph type="body" sz="quarter" idx="10" hasCustomPrompt="1"/>
          </p:nvPr>
        </p:nvSpPr>
        <p:spPr>
          <a:xfrm>
            <a:off x="241380" y="809629"/>
            <a:ext cx="9434363" cy="257175"/>
          </a:xfrm>
        </p:spPr>
        <p:txBody>
          <a:bodyPr lIns="0" tIns="0" rIns="0" bIns="0" anchor="ctr">
            <a:normAutofit/>
          </a:bodyPr>
          <a:lstStyle>
            <a:lvl1pPr>
              <a:defRPr sz="1400" b="1" i="0" cap="none">
                <a:solidFill>
                  <a:schemeClr val="tx1"/>
                </a:solidFill>
              </a:defRPr>
            </a:lvl1pPr>
          </a:lstStyle>
          <a:p>
            <a:pPr lvl="0"/>
            <a:r>
              <a:rPr lang="de-DE" dirty="0" smtClean="0"/>
              <a:t>Fragenkurzform bearbeiten</a:t>
            </a:r>
            <a:endParaRPr lang="de-DE" dirty="0"/>
          </a:p>
        </p:txBody>
      </p:sp>
      <p:sp>
        <p:nvSpPr>
          <p:cNvPr id="14" name="Textplatzhalter 10"/>
          <p:cNvSpPr>
            <a:spLocks noGrp="1"/>
          </p:cNvSpPr>
          <p:nvPr>
            <p:ph type="body" sz="quarter" idx="13" hasCustomPrompt="1"/>
          </p:nvPr>
        </p:nvSpPr>
        <p:spPr>
          <a:xfrm>
            <a:off x="241380" y="1066806"/>
            <a:ext cx="9434363" cy="257175"/>
          </a:xfrm>
        </p:spPr>
        <p:txBody>
          <a:bodyPr lIns="0" tIns="0" rIns="0" bIns="0" anchor="t">
            <a:noAutofit/>
          </a:bodyPr>
          <a:lstStyle>
            <a:lvl1pPr marL="447675" indent="-447675">
              <a:spcBef>
                <a:spcPts val="0"/>
              </a:spcBef>
              <a:defRPr sz="1000" b="0" i="0" cap="none">
                <a:solidFill>
                  <a:srgbClr val="7F7F7F"/>
                </a:solidFill>
              </a:defRPr>
            </a:lvl1pPr>
          </a:lstStyle>
          <a:p>
            <a:pPr lvl="0"/>
            <a:r>
              <a:rPr lang="de-DE" dirty="0" smtClean="0"/>
              <a:t>Originalfrage bearbeiten</a:t>
            </a:r>
          </a:p>
        </p:txBody>
      </p:sp>
      <p:sp>
        <p:nvSpPr>
          <p:cNvPr id="21" name="Textplatzhalter 14"/>
          <p:cNvSpPr>
            <a:spLocks noGrp="1"/>
          </p:cNvSpPr>
          <p:nvPr>
            <p:ph type="body" sz="quarter" idx="12" hasCustomPrompt="1"/>
          </p:nvPr>
        </p:nvSpPr>
        <p:spPr>
          <a:xfrm>
            <a:off x="4865761" y="6290812"/>
            <a:ext cx="2707556" cy="443804"/>
          </a:xfrm>
        </p:spPr>
        <p:txBody>
          <a:bodyPr anchor="b">
            <a:noAutofit/>
          </a:bodyPr>
          <a:lstStyle>
            <a:lvl1pPr>
              <a:defRPr sz="1000" b="0" i="0">
                <a:solidFill>
                  <a:srgbClr val="7F7F7F"/>
                </a:solidFill>
              </a:defRPr>
            </a:lvl1pPr>
            <a:lvl2pPr>
              <a:defRPr sz="1000" b="0" i="0">
                <a:solidFill>
                  <a:srgbClr val="7F7F7F"/>
                </a:solidFill>
              </a:defRPr>
            </a:lvl2pPr>
            <a:lvl3pPr>
              <a:defRPr sz="1000" b="0" i="0">
                <a:solidFill>
                  <a:srgbClr val="7F7F7F"/>
                </a:solidFill>
              </a:defRPr>
            </a:lvl3pPr>
            <a:lvl4pPr>
              <a:defRPr sz="1000" b="0" i="0">
                <a:solidFill>
                  <a:srgbClr val="7F7F7F"/>
                </a:solidFill>
              </a:defRPr>
            </a:lvl4pPr>
            <a:lvl5pPr>
              <a:defRPr sz="1000" b="0" i="0">
                <a:solidFill>
                  <a:srgbClr val="7F7F7F"/>
                </a:solidFill>
              </a:defRPr>
            </a:lvl5pPr>
          </a:lstStyle>
          <a:p>
            <a:pPr lvl="0"/>
            <a:r>
              <a:rPr lang="de-DE" dirty="0" smtClean="0"/>
              <a:t>Basis: n=1.000 </a:t>
            </a:r>
            <a:r>
              <a:rPr lang="de-DE" dirty="0"/>
              <a:t>...</a:t>
            </a:r>
          </a:p>
        </p:txBody>
      </p:sp>
      <p:sp>
        <p:nvSpPr>
          <p:cNvPr id="36"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6466535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41223" y="1476376"/>
            <a:ext cx="9434521" cy="4456114"/>
          </a:xfrm>
          <a:prstGeom prst="rect">
            <a:avLst/>
          </a:prstGeom>
        </p:spPr>
        <p:txBody>
          <a:bodyPr lIns="0" tIns="0" rIns="0" bIns="0"/>
          <a:lstStyle>
            <a:lvl1pPr>
              <a:defRPr sz="2000" b="0" i="0" cap="none">
                <a:solidFill>
                  <a:schemeClr val="tx1"/>
                </a:solidFill>
              </a:defRPr>
            </a:lvl1pPr>
            <a:lvl2pPr>
              <a:defRPr sz="2000"/>
            </a:lvl2pPr>
            <a:lvl3pPr>
              <a:defRPr sz="2000"/>
            </a:lvl3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p:cNvSpPr>
            <a:spLocks noGrp="1"/>
          </p:cNvSpPr>
          <p:nvPr>
            <p:ph type="body" sz="quarter" idx="10" hasCustomPrompt="1"/>
          </p:nvPr>
        </p:nvSpPr>
        <p:spPr>
          <a:xfrm>
            <a:off x="241382" y="809629"/>
            <a:ext cx="9434363" cy="257175"/>
          </a:xfrm>
          <a:prstGeom prst="rect">
            <a:avLst/>
          </a:prstGeom>
        </p:spPr>
        <p:txBody>
          <a:bodyPr lIns="0" tIns="0" rIns="0" bIns="0" anchor="ctr">
            <a:normAutofit/>
          </a:bodyPr>
          <a:lstStyle>
            <a:lvl1pPr>
              <a:defRPr sz="1400" b="1" i="0" cap="none">
                <a:solidFill>
                  <a:schemeClr val="tx1"/>
                </a:solidFill>
              </a:defRPr>
            </a:lvl1pPr>
          </a:lstStyle>
          <a:p>
            <a:pPr lvl="0"/>
            <a:r>
              <a:rPr lang="de-DE" dirty="0" smtClean="0"/>
              <a:t>Fragenkurzform bearbeiten</a:t>
            </a:r>
            <a:endParaRPr lang="de-DE" dirty="0"/>
          </a:p>
        </p:txBody>
      </p:sp>
      <p:sp>
        <p:nvSpPr>
          <p:cNvPr id="14" name="Textplatzhalter 10"/>
          <p:cNvSpPr>
            <a:spLocks noGrp="1"/>
          </p:cNvSpPr>
          <p:nvPr>
            <p:ph type="body" sz="quarter" idx="13" hasCustomPrompt="1"/>
          </p:nvPr>
        </p:nvSpPr>
        <p:spPr>
          <a:xfrm>
            <a:off x="241382" y="1066810"/>
            <a:ext cx="9434363" cy="257175"/>
          </a:xfrm>
          <a:prstGeom prst="rect">
            <a:avLst/>
          </a:prstGeom>
        </p:spPr>
        <p:txBody>
          <a:bodyPr lIns="0" tIns="0" rIns="0" bIns="0" anchor="t">
            <a:noAutofit/>
          </a:bodyPr>
          <a:lstStyle>
            <a:lvl1pPr marL="447675" indent="-447675">
              <a:spcBef>
                <a:spcPts val="0"/>
              </a:spcBef>
              <a:defRPr sz="1000" b="0" i="0" cap="none">
                <a:solidFill>
                  <a:srgbClr val="7F7F7F"/>
                </a:solidFill>
              </a:defRPr>
            </a:lvl1pPr>
          </a:lstStyle>
          <a:p>
            <a:pPr lvl="0"/>
            <a:r>
              <a:rPr lang="de-DE" dirty="0" smtClean="0"/>
              <a:t>Originalfrage bearbeiten</a:t>
            </a:r>
          </a:p>
        </p:txBody>
      </p:sp>
      <p:sp>
        <p:nvSpPr>
          <p:cNvPr id="36"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9578005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6"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7862759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6" name="Titelplatzhalter 16"/>
          <p:cNvSpPr>
            <a:spLocks noGrp="1"/>
          </p:cNvSpPr>
          <p:nvPr>
            <p:ph type="title"/>
          </p:nvPr>
        </p:nvSpPr>
        <p:spPr>
          <a:xfrm>
            <a:off x="241220"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
        <p:nvSpPr>
          <p:cNvPr id="4" name="Textfeld 3"/>
          <p:cNvSpPr txBox="1"/>
          <p:nvPr userDrawn="1"/>
        </p:nvSpPr>
        <p:spPr>
          <a:xfrm>
            <a:off x="137487" y="6492005"/>
            <a:ext cx="4214369" cy="246221"/>
          </a:xfrm>
          <a:prstGeom prst="rect">
            <a:avLst/>
          </a:prstGeom>
          <a:noFill/>
        </p:spPr>
        <p:txBody>
          <a:bodyPr wrap="square" rtlCol="0" anchor="b">
            <a:spAutoFit/>
          </a:bodyPr>
          <a:lstStyle/>
          <a:p>
            <a:pPr marL="0" marR="0" lvl="0" indent="0" algn="l" defTabSz="457178"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charset="0"/>
                <a:ea typeface="+mn-ea"/>
                <a:cs typeface="+mn-cs"/>
              </a:rPr>
              <a:t>Quelle: </a:t>
            </a:r>
            <a:r>
              <a:rPr kumimoji="0" lang="de-DE" sz="1000" b="0" i="1" u="none" strike="noStrike" kern="1200" cap="none" spc="0" normalizeH="0" baseline="0" noProof="0" dirty="0" smtClean="0">
                <a:ln>
                  <a:noFill/>
                </a:ln>
                <a:solidFill>
                  <a:srgbClr val="7F7F7F"/>
                </a:solidFill>
                <a:effectLst/>
                <a:uLnTx/>
                <a:uFillTx/>
                <a:latin typeface="Arial" charset="0"/>
                <a:ea typeface="+mn-ea"/>
                <a:cs typeface="+mn-cs"/>
              </a:rPr>
              <a:t>puls </a:t>
            </a:r>
            <a:r>
              <a:rPr kumimoji="0" lang="de-DE" sz="1000" b="0" i="0" u="none" strike="noStrike" kern="1200" cap="none" spc="0" normalizeH="0" baseline="0" noProof="0" dirty="0">
                <a:ln>
                  <a:noFill/>
                </a:ln>
                <a:solidFill>
                  <a:srgbClr val="7F7F7F"/>
                </a:solidFill>
                <a:effectLst/>
                <a:uLnTx/>
                <a:uFillTx/>
                <a:latin typeface="Arial" charset="0"/>
                <a:ea typeface="+mn-ea"/>
                <a:cs typeface="+mn-cs"/>
              </a:rPr>
              <a:t>Marktforschung </a:t>
            </a:r>
            <a:r>
              <a:rPr kumimoji="0" lang="de-DE" sz="1000" b="0" i="0" u="none" strike="noStrike" kern="1200" cap="none" spc="0" normalizeH="0" baseline="0" noProof="0" dirty="0" smtClean="0">
                <a:ln>
                  <a:noFill/>
                </a:ln>
                <a:solidFill>
                  <a:srgbClr val="7F7F7F"/>
                </a:solidFill>
                <a:effectLst/>
                <a:uLnTx/>
                <a:uFillTx/>
                <a:latin typeface="Arial" charset="0"/>
                <a:ea typeface="+mn-ea"/>
                <a:cs typeface="+mn-cs"/>
              </a:rPr>
              <a:t>GmbH</a:t>
            </a:r>
            <a:endParaRPr kumimoji="0" lang="de-DE" sz="1000" b="0" i="0" u="none" strike="noStrike" kern="1200" cap="none" spc="0" normalizeH="0" baseline="0" noProof="0" dirty="0">
              <a:ln>
                <a:noFill/>
              </a:ln>
              <a:solidFill>
                <a:srgbClr val="7F7F7F"/>
              </a:solidFill>
              <a:effectLst/>
              <a:uLnTx/>
              <a:uFillTx/>
              <a:latin typeface="Arial" charset="0"/>
              <a:ea typeface="+mn-ea"/>
              <a:cs typeface="+mn-cs"/>
            </a:endParaRPr>
          </a:p>
        </p:txBody>
      </p:sp>
    </p:spTree>
    <p:extLst>
      <p:ext uri="{BB962C8B-B14F-4D97-AF65-F5344CB8AC3E}">
        <p14:creationId xmlns:p14="http://schemas.microsoft.com/office/powerpoint/2010/main" val="1691685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41229" y="1476376"/>
            <a:ext cx="9434521" cy="4456114"/>
          </a:xfrm>
        </p:spPr>
        <p:txBody>
          <a:bodyPr lIns="0" tIns="0" rIns="0" bIns="0"/>
          <a:lstStyle>
            <a:lvl1pPr>
              <a:defRPr sz="2000" b="0" i="0" cap="none">
                <a:solidFill>
                  <a:schemeClr val="tx1"/>
                </a:solidFill>
              </a:defRPr>
            </a:lvl1pPr>
            <a:lvl2pPr>
              <a:defRPr sz="2000"/>
            </a:lvl2pPr>
            <a:lvl3pPr>
              <a:defRPr sz="2000"/>
            </a:lvl3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p:cNvSpPr>
            <a:spLocks noGrp="1"/>
          </p:cNvSpPr>
          <p:nvPr>
            <p:ph type="body" sz="quarter" idx="10" hasCustomPrompt="1"/>
          </p:nvPr>
        </p:nvSpPr>
        <p:spPr>
          <a:xfrm>
            <a:off x="241382" y="809629"/>
            <a:ext cx="9434363" cy="257175"/>
          </a:xfrm>
        </p:spPr>
        <p:txBody>
          <a:bodyPr lIns="0" tIns="0" rIns="0" bIns="0" anchor="ctr">
            <a:normAutofit/>
          </a:bodyPr>
          <a:lstStyle>
            <a:lvl1pPr>
              <a:defRPr sz="1400" b="1" i="0" cap="none">
                <a:solidFill>
                  <a:schemeClr val="tx1"/>
                </a:solidFill>
              </a:defRPr>
            </a:lvl1pPr>
          </a:lstStyle>
          <a:p>
            <a:pPr lvl="0"/>
            <a:r>
              <a:rPr lang="de-DE" dirty="0" smtClean="0"/>
              <a:t>Fragenkurzform bearbeiten</a:t>
            </a:r>
            <a:endParaRPr lang="de-DE" dirty="0"/>
          </a:p>
        </p:txBody>
      </p:sp>
      <p:sp>
        <p:nvSpPr>
          <p:cNvPr id="14" name="Textplatzhalter 10"/>
          <p:cNvSpPr>
            <a:spLocks noGrp="1"/>
          </p:cNvSpPr>
          <p:nvPr>
            <p:ph type="body" sz="quarter" idx="13" hasCustomPrompt="1"/>
          </p:nvPr>
        </p:nvSpPr>
        <p:spPr>
          <a:xfrm>
            <a:off x="241382" y="1066821"/>
            <a:ext cx="9434363" cy="257175"/>
          </a:xfrm>
        </p:spPr>
        <p:txBody>
          <a:bodyPr lIns="0" tIns="0" rIns="0" bIns="0" anchor="t">
            <a:noAutofit/>
          </a:bodyPr>
          <a:lstStyle>
            <a:lvl1pPr marL="447651" indent="-447651">
              <a:spcBef>
                <a:spcPts val="0"/>
              </a:spcBef>
              <a:defRPr sz="1000" b="0" i="0" cap="none">
                <a:solidFill>
                  <a:srgbClr val="7F7F7F"/>
                </a:solidFill>
              </a:defRPr>
            </a:lvl1pPr>
          </a:lstStyle>
          <a:p>
            <a:pPr lvl="0"/>
            <a:r>
              <a:rPr lang="de-DE" dirty="0" smtClean="0"/>
              <a:t>Originalfrage bearbeiten</a:t>
            </a:r>
          </a:p>
        </p:txBody>
      </p:sp>
      <p:sp>
        <p:nvSpPr>
          <p:cNvPr id="21" name="Textplatzhalter 14"/>
          <p:cNvSpPr>
            <a:spLocks noGrp="1"/>
          </p:cNvSpPr>
          <p:nvPr>
            <p:ph type="body" sz="quarter" idx="12" hasCustomPrompt="1"/>
          </p:nvPr>
        </p:nvSpPr>
        <p:spPr>
          <a:xfrm>
            <a:off x="4865765" y="6290812"/>
            <a:ext cx="2707557" cy="443804"/>
          </a:xfrm>
        </p:spPr>
        <p:txBody>
          <a:bodyPr anchor="b">
            <a:noAutofit/>
          </a:bodyPr>
          <a:lstStyle>
            <a:lvl1pPr>
              <a:defRPr sz="1000" b="0" i="0">
                <a:solidFill>
                  <a:srgbClr val="7F7F7F"/>
                </a:solidFill>
              </a:defRPr>
            </a:lvl1pPr>
            <a:lvl2pPr>
              <a:defRPr sz="1000" b="0" i="0">
                <a:solidFill>
                  <a:srgbClr val="7F7F7F"/>
                </a:solidFill>
              </a:defRPr>
            </a:lvl2pPr>
            <a:lvl3pPr>
              <a:defRPr sz="1000" b="0" i="0">
                <a:solidFill>
                  <a:srgbClr val="7F7F7F"/>
                </a:solidFill>
              </a:defRPr>
            </a:lvl3pPr>
            <a:lvl4pPr>
              <a:defRPr sz="1000" b="0" i="0">
                <a:solidFill>
                  <a:srgbClr val="7F7F7F"/>
                </a:solidFill>
              </a:defRPr>
            </a:lvl4pPr>
            <a:lvl5pPr>
              <a:defRPr sz="1000" b="0" i="0">
                <a:solidFill>
                  <a:srgbClr val="7F7F7F"/>
                </a:solidFill>
              </a:defRPr>
            </a:lvl5pPr>
          </a:lstStyle>
          <a:p>
            <a:pPr lvl="0"/>
            <a:r>
              <a:rPr lang="de-DE" dirty="0" smtClean="0"/>
              <a:t>Basis: n=1.000 </a:t>
            </a:r>
            <a:r>
              <a:rPr lang="de-DE" dirty="0"/>
              <a:t>...</a:t>
            </a:r>
          </a:p>
        </p:txBody>
      </p:sp>
      <p:sp>
        <p:nvSpPr>
          <p:cNvPr id="36"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
        <p:nvSpPr>
          <p:cNvPr id="7" name="Textfeld 6"/>
          <p:cNvSpPr txBox="1"/>
          <p:nvPr userDrawn="1"/>
        </p:nvSpPr>
        <p:spPr>
          <a:xfrm>
            <a:off x="137487" y="6492005"/>
            <a:ext cx="4214369" cy="246221"/>
          </a:xfrm>
          <a:prstGeom prst="rect">
            <a:avLst/>
          </a:prstGeom>
          <a:noFill/>
        </p:spPr>
        <p:txBody>
          <a:bodyPr wrap="square" rtlCol="0" anchor="b">
            <a:spAutoFit/>
          </a:bodyPr>
          <a:lstStyle/>
          <a:p>
            <a:pPr marL="0" marR="0" lvl="0" indent="0" algn="l" defTabSz="457178"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charset="0"/>
                <a:ea typeface="+mn-ea"/>
                <a:cs typeface="+mn-cs"/>
              </a:rPr>
              <a:t>Quelle: </a:t>
            </a:r>
            <a:r>
              <a:rPr kumimoji="0" lang="de-DE" sz="1000" b="0" i="1" u="none" strike="noStrike" kern="1200" cap="none" spc="0" normalizeH="0" baseline="0" noProof="0" dirty="0" smtClean="0">
                <a:ln>
                  <a:noFill/>
                </a:ln>
                <a:solidFill>
                  <a:srgbClr val="7F7F7F"/>
                </a:solidFill>
                <a:effectLst/>
                <a:uLnTx/>
                <a:uFillTx/>
                <a:latin typeface="Arial" charset="0"/>
                <a:ea typeface="+mn-ea"/>
                <a:cs typeface="+mn-cs"/>
              </a:rPr>
              <a:t>puls </a:t>
            </a:r>
            <a:r>
              <a:rPr kumimoji="0" lang="de-DE" sz="1000" b="0" i="0" u="none" strike="noStrike" kern="1200" cap="none" spc="0" normalizeH="0" baseline="0" noProof="0" dirty="0">
                <a:ln>
                  <a:noFill/>
                </a:ln>
                <a:solidFill>
                  <a:srgbClr val="7F7F7F"/>
                </a:solidFill>
                <a:effectLst/>
                <a:uLnTx/>
                <a:uFillTx/>
                <a:latin typeface="Arial" charset="0"/>
                <a:ea typeface="+mn-ea"/>
                <a:cs typeface="+mn-cs"/>
              </a:rPr>
              <a:t>Marktforschung </a:t>
            </a:r>
            <a:r>
              <a:rPr kumimoji="0" lang="de-DE" sz="1000" b="0" i="0" u="none" strike="noStrike" kern="1200" cap="none" spc="0" normalizeH="0" baseline="0" noProof="0" dirty="0" smtClean="0">
                <a:ln>
                  <a:noFill/>
                </a:ln>
                <a:solidFill>
                  <a:srgbClr val="7F7F7F"/>
                </a:solidFill>
                <a:effectLst/>
                <a:uLnTx/>
                <a:uFillTx/>
                <a:latin typeface="Arial" charset="0"/>
                <a:ea typeface="+mn-ea"/>
                <a:cs typeface="+mn-cs"/>
              </a:rPr>
              <a:t>GmbH</a:t>
            </a:r>
            <a:endParaRPr kumimoji="0" lang="de-DE" sz="1000" b="0" i="0" u="none" strike="noStrike" kern="1200" cap="none" spc="0" normalizeH="0" baseline="0" noProof="0" dirty="0">
              <a:ln>
                <a:noFill/>
              </a:ln>
              <a:solidFill>
                <a:srgbClr val="7F7F7F"/>
              </a:solidFill>
              <a:effectLst/>
              <a:uLnTx/>
              <a:uFillTx/>
              <a:latin typeface="Arial" charset="0"/>
              <a:ea typeface="+mn-ea"/>
              <a:cs typeface="+mn-cs"/>
            </a:endParaRPr>
          </a:p>
        </p:txBody>
      </p:sp>
    </p:spTree>
    <p:extLst>
      <p:ext uri="{BB962C8B-B14F-4D97-AF65-F5344CB8AC3E}">
        <p14:creationId xmlns:p14="http://schemas.microsoft.com/office/powerpoint/2010/main" val="34107693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6" name="Titelplatzhalter 16"/>
          <p:cNvSpPr>
            <a:spLocks noGrp="1"/>
          </p:cNvSpPr>
          <p:nvPr>
            <p:ph type="title"/>
          </p:nvPr>
        </p:nvSpPr>
        <p:spPr>
          <a:xfrm>
            <a:off x="241220"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22157509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4" name="Textfeld 23"/>
          <p:cNvSpPr txBox="1"/>
          <p:nvPr userDrawn="1"/>
        </p:nvSpPr>
        <p:spPr>
          <a:xfrm>
            <a:off x="7880075" y="6488174"/>
            <a:ext cx="1889513" cy="246221"/>
          </a:xfrm>
          <a:prstGeom prst="rect">
            <a:avLst/>
          </a:prstGeom>
          <a:noFill/>
        </p:spPr>
        <p:txBody>
          <a:bodyPr wrap="square" rtlCol="0">
            <a:spAutoFit/>
          </a:bodyPr>
          <a:lstStyle/>
          <a:p>
            <a:pPr marL="0" marR="0" lvl="0" indent="0" algn="r" defTabSz="914354" rtl="0" eaLnBrk="1" fontAlgn="base" latinLnBrk="0" hangingPunct="1">
              <a:lnSpc>
                <a:spcPct val="100000"/>
              </a:lnSpc>
              <a:spcBef>
                <a:spcPct val="0"/>
              </a:spcBef>
              <a:spcAft>
                <a:spcPct val="0"/>
              </a:spcAft>
              <a:buClrTx/>
              <a:buSzTx/>
              <a:buFontTx/>
              <a:buNone/>
              <a:tabLst/>
              <a:defRPr/>
            </a:pPr>
            <a:fld id="{EB9CFEAD-AB4D-5242-B9C2-B0375DA1868F}" type="slidenum">
              <a:rPr kumimoji="0" sz="1000" b="1" i="0" u="none" strike="noStrike" kern="1200" cap="none" spc="0" normalizeH="0" baseline="0" noProof="0" smtClean="0">
                <a:ln>
                  <a:noFill/>
                </a:ln>
                <a:solidFill>
                  <a:srgbClr val="7F7F7F"/>
                </a:solidFill>
                <a:effectLst/>
                <a:uLnTx/>
                <a:uFillTx/>
                <a:latin typeface="Arial" charset="0"/>
                <a:ea typeface="+mn-ea"/>
                <a:cs typeface="+mn-cs"/>
              </a:rPr>
              <a:pPr marL="0" marR="0" lvl="0" indent="0" algn="r" defTabSz="914354" rtl="0" eaLnBrk="1" fontAlgn="base" latinLnBrk="0" hangingPunct="1">
                <a:lnSpc>
                  <a:spcPct val="100000"/>
                </a:lnSpc>
                <a:spcBef>
                  <a:spcPct val="0"/>
                </a:spcBef>
                <a:spcAft>
                  <a:spcPct val="0"/>
                </a:spcAft>
                <a:buClrTx/>
                <a:buSzTx/>
                <a:buFontTx/>
                <a:buNone/>
                <a:tabLst/>
                <a:defRPr/>
              </a:pPr>
              <a:t>‹Nr.›</a:t>
            </a:fld>
            <a:endParaRPr kumimoji="0" lang="de-DE" sz="400" b="1" i="0" u="none" strike="noStrike" kern="1200" cap="none" spc="0" normalizeH="0" baseline="0" noProof="0" dirty="0">
              <a:ln>
                <a:noFill/>
              </a:ln>
              <a:solidFill>
                <a:srgbClr val="7F7F7F"/>
              </a:solidFill>
              <a:effectLst/>
              <a:uLnTx/>
              <a:uFillTx/>
              <a:latin typeface="Arial" charset="0"/>
              <a:ea typeface="+mn-ea"/>
              <a:cs typeface="Arial"/>
            </a:endParaRPr>
          </a:p>
        </p:txBody>
      </p:sp>
      <p:sp>
        <p:nvSpPr>
          <p:cNvPr id="36" name="Titelplatzhalter 16"/>
          <p:cNvSpPr>
            <a:spLocks noGrp="1"/>
          </p:cNvSpPr>
          <p:nvPr>
            <p:ph type="title"/>
          </p:nvPr>
        </p:nvSpPr>
        <p:spPr>
          <a:xfrm>
            <a:off x="241220"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300161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2800"/>
            </a:lvl1pPr>
          </a:lstStyle>
          <a:p>
            <a:r>
              <a:rPr lang="de-DE"/>
              <a:t>Mastertitelformat bearbeiten</a:t>
            </a:r>
          </a:p>
        </p:txBody>
      </p:sp>
      <p:sp>
        <p:nvSpPr>
          <p:cNvPr id="4" name="Textplatzhalter 3"/>
          <p:cNvSpPr>
            <a:spLocks noGrp="1"/>
          </p:cNvSpPr>
          <p:nvPr>
            <p:ph type="body" sz="quarter" idx="10" hasCustomPrompt="1"/>
          </p:nvPr>
        </p:nvSpPr>
        <p:spPr>
          <a:xfrm>
            <a:off x="495460" y="4254500"/>
            <a:ext cx="8915082" cy="444500"/>
          </a:xfrm>
        </p:spPr>
        <p:txBody>
          <a:bodyPr/>
          <a:lstStyle>
            <a:lvl1pPr>
              <a:defRPr i="1" cap="all"/>
            </a:lvl1pPr>
          </a:lstStyle>
          <a:p>
            <a:pPr lvl="0"/>
            <a:r>
              <a:rPr lang="de-DE"/>
              <a:t>Mastertextformat bearbeiteN</a:t>
            </a:r>
          </a:p>
        </p:txBody>
      </p:sp>
      <p:sp>
        <p:nvSpPr>
          <p:cNvPr id="6" name="Textplatzhalter 5"/>
          <p:cNvSpPr>
            <a:spLocks noGrp="1"/>
          </p:cNvSpPr>
          <p:nvPr>
            <p:ph type="body" sz="quarter" idx="11"/>
          </p:nvPr>
        </p:nvSpPr>
        <p:spPr>
          <a:xfrm>
            <a:off x="495460" y="5054600"/>
            <a:ext cx="8915082" cy="1562100"/>
          </a:xfrm>
        </p:spPr>
        <p:txBody>
          <a:bodyPr>
            <a:normAutofit/>
          </a:bodyPr>
          <a:lstStyle>
            <a:lvl1pPr>
              <a:defRPr sz="1600">
                <a:solidFill>
                  <a:srgbClr val="7F7F7F"/>
                </a:solidFill>
              </a:defRPr>
            </a:lvl1pPr>
            <a:lvl2pPr>
              <a:defRPr sz="1600">
                <a:solidFill>
                  <a:srgbClr val="7F7F7F"/>
                </a:solidFill>
              </a:defRPr>
            </a:lvl2pPr>
            <a:lvl3pPr>
              <a:defRPr sz="1600">
                <a:solidFill>
                  <a:srgbClr val="7F7F7F"/>
                </a:solidFill>
              </a:defRPr>
            </a:lvl3pPr>
            <a:lvl4pPr>
              <a:defRPr sz="1600">
                <a:solidFill>
                  <a:srgbClr val="7F7F7F"/>
                </a:solidFill>
              </a:defRPr>
            </a:lvl4pPr>
            <a:lvl5pPr>
              <a:defRPr sz="1600">
                <a:solidFill>
                  <a:srgbClr val="7F7F7F"/>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831418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3"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2811342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6" name="Titelplatzhalter 16"/>
          <p:cNvSpPr>
            <a:spLocks noGrp="1"/>
          </p:cNvSpPr>
          <p:nvPr>
            <p:ph type="title"/>
          </p:nvPr>
        </p:nvSpPr>
        <p:spPr>
          <a:xfrm>
            <a:off x="241220"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
        <p:nvSpPr>
          <p:cNvPr id="4" name="Textfeld 3"/>
          <p:cNvSpPr txBox="1"/>
          <p:nvPr userDrawn="1"/>
        </p:nvSpPr>
        <p:spPr>
          <a:xfrm>
            <a:off x="137487" y="6492005"/>
            <a:ext cx="4214369" cy="246221"/>
          </a:xfrm>
          <a:prstGeom prst="rect">
            <a:avLst/>
          </a:prstGeom>
          <a:noFill/>
        </p:spPr>
        <p:txBody>
          <a:bodyPr wrap="square" rtlCol="0" anchor="b">
            <a:spAutoFit/>
          </a:bodyPr>
          <a:lstStyle/>
          <a:p>
            <a:pPr marL="0" marR="0" lvl="0" indent="0" algn="l" defTabSz="457178"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srgbClr val="7F7F7F"/>
                </a:solidFill>
                <a:effectLst/>
                <a:uLnTx/>
                <a:uFillTx/>
                <a:latin typeface="Arial" charset="0"/>
                <a:ea typeface="+mn-ea"/>
                <a:cs typeface="+mn-cs"/>
              </a:rPr>
              <a:t>Quelle: </a:t>
            </a:r>
            <a:r>
              <a:rPr kumimoji="0" lang="de-DE" sz="1000" b="0" i="1" u="none" strike="noStrike" kern="1200" cap="none" spc="0" normalizeH="0" baseline="0" noProof="0" dirty="0" smtClean="0">
                <a:ln>
                  <a:noFill/>
                </a:ln>
                <a:solidFill>
                  <a:srgbClr val="7F7F7F"/>
                </a:solidFill>
                <a:effectLst/>
                <a:uLnTx/>
                <a:uFillTx/>
                <a:latin typeface="Arial" charset="0"/>
                <a:ea typeface="+mn-ea"/>
                <a:cs typeface="+mn-cs"/>
              </a:rPr>
              <a:t>puls </a:t>
            </a:r>
            <a:r>
              <a:rPr kumimoji="0" lang="de-DE" sz="1000" b="0" i="0" u="none" strike="noStrike" kern="1200" cap="none" spc="0" normalizeH="0" baseline="0" noProof="0" dirty="0">
                <a:ln>
                  <a:noFill/>
                </a:ln>
                <a:solidFill>
                  <a:srgbClr val="7F7F7F"/>
                </a:solidFill>
                <a:effectLst/>
                <a:uLnTx/>
                <a:uFillTx/>
                <a:latin typeface="Arial" charset="0"/>
                <a:ea typeface="+mn-ea"/>
                <a:cs typeface="+mn-cs"/>
              </a:rPr>
              <a:t>Marktforschung </a:t>
            </a:r>
            <a:r>
              <a:rPr kumimoji="0" lang="de-DE" sz="1000" b="0" i="0" u="none" strike="noStrike" kern="1200" cap="none" spc="0" normalizeH="0" baseline="0" noProof="0" dirty="0" smtClean="0">
                <a:ln>
                  <a:noFill/>
                </a:ln>
                <a:solidFill>
                  <a:srgbClr val="7F7F7F"/>
                </a:solidFill>
                <a:effectLst/>
                <a:uLnTx/>
                <a:uFillTx/>
                <a:latin typeface="Arial" charset="0"/>
                <a:ea typeface="+mn-ea"/>
                <a:cs typeface="+mn-cs"/>
              </a:rPr>
              <a:t>GmbH</a:t>
            </a:r>
            <a:endParaRPr kumimoji="0" lang="de-DE" sz="1000" b="0" i="0" u="none" strike="noStrike" kern="1200" cap="none" spc="0" normalizeH="0" baseline="0" noProof="0" dirty="0">
              <a:ln>
                <a:noFill/>
              </a:ln>
              <a:solidFill>
                <a:srgbClr val="7F7F7F"/>
              </a:solidFill>
              <a:effectLst/>
              <a:uLnTx/>
              <a:uFillTx/>
              <a:latin typeface="Arial" charset="0"/>
              <a:ea typeface="+mn-ea"/>
              <a:cs typeface="+mn-cs"/>
            </a:endParaRPr>
          </a:p>
        </p:txBody>
      </p:sp>
    </p:spTree>
    <p:extLst>
      <p:ext uri="{BB962C8B-B14F-4D97-AF65-F5344CB8AC3E}">
        <p14:creationId xmlns:p14="http://schemas.microsoft.com/office/powerpoint/2010/main" val="23211594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4" name="Textfeld 23"/>
          <p:cNvSpPr txBox="1"/>
          <p:nvPr userDrawn="1"/>
        </p:nvSpPr>
        <p:spPr>
          <a:xfrm>
            <a:off x="7880075" y="6488174"/>
            <a:ext cx="1889513" cy="246221"/>
          </a:xfrm>
          <a:prstGeom prst="rect">
            <a:avLst/>
          </a:prstGeom>
          <a:noFill/>
        </p:spPr>
        <p:txBody>
          <a:bodyPr wrap="square" rtlCol="0">
            <a:spAutoFit/>
          </a:bodyPr>
          <a:lstStyle/>
          <a:p>
            <a:pPr marL="0" marR="0" lvl="0" indent="0" algn="r" defTabSz="457178" rtl="0" eaLnBrk="1" fontAlgn="auto" latinLnBrk="0" hangingPunct="1">
              <a:lnSpc>
                <a:spcPct val="100000"/>
              </a:lnSpc>
              <a:spcBef>
                <a:spcPts val="0"/>
              </a:spcBef>
              <a:spcAft>
                <a:spcPts val="0"/>
              </a:spcAft>
              <a:buClrTx/>
              <a:buSzTx/>
              <a:buFontTx/>
              <a:buNone/>
              <a:tabLst/>
              <a:defRPr/>
            </a:pPr>
            <a:fld id="{EB9CFEAD-AB4D-5242-B9C2-B0375DA1868F}" type="slidenum">
              <a:rPr kumimoji="0" sz="100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‹Nr.›</a:t>
            </a:fld>
            <a:endParaRPr kumimoji="0" lang="de-DE" sz="400" b="0" i="0" u="none" strike="noStrike" kern="1200" cap="none" spc="0" normalizeH="0" baseline="0" noProof="0" dirty="0">
              <a:ln>
                <a:noFill/>
              </a:ln>
              <a:solidFill>
                <a:srgbClr val="7F7F7F"/>
              </a:solidFill>
              <a:effectLst/>
              <a:uLnTx/>
              <a:uFillTx/>
              <a:latin typeface="Arial"/>
              <a:ea typeface="+mn-ea"/>
              <a:cs typeface="Arial"/>
            </a:endParaRPr>
          </a:p>
        </p:txBody>
      </p:sp>
      <p:sp>
        <p:nvSpPr>
          <p:cNvPr id="36" name="Titelplatzhalter 16"/>
          <p:cNvSpPr>
            <a:spLocks noGrp="1"/>
          </p:cNvSpPr>
          <p:nvPr>
            <p:ph type="title"/>
          </p:nvPr>
        </p:nvSpPr>
        <p:spPr>
          <a:xfrm>
            <a:off x="241220"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8817828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41220" y="1476376"/>
            <a:ext cx="9434521" cy="4456114"/>
          </a:xfrm>
          <a:prstGeom prst="rect">
            <a:avLst/>
          </a:prstGeom>
        </p:spPr>
        <p:txBody>
          <a:bodyPr lIns="0" tIns="0" rIns="0" bIns="0"/>
          <a:lstStyle>
            <a:lvl1pPr>
              <a:defRPr sz="2000" b="0" i="0" cap="none">
                <a:solidFill>
                  <a:schemeClr val="tx1"/>
                </a:solidFill>
              </a:defRPr>
            </a:lvl1pPr>
            <a:lvl2pPr>
              <a:defRPr sz="2000"/>
            </a:lvl2pPr>
            <a:lvl3pPr>
              <a:defRPr sz="2000"/>
            </a:lvl3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p:cNvSpPr>
            <a:spLocks noGrp="1"/>
          </p:cNvSpPr>
          <p:nvPr>
            <p:ph type="body" sz="quarter" idx="10" hasCustomPrompt="1"/>
          </p:nvPr>
        </p:nvSpPr>
        <p:spPr>
          <a:xfrm>
            <a:off x="241379" y="809629"/>
            <a:ext cx="9434363" cy="257175"/>
          </a:xfrm>
          <a:prstGeom prst="rect">
            <a:avLst/>
          </a:prstGeom>
        </p:spPr>
        <p:txBody>
          <a:bodyPr lIns="0" tIns="0" rIns="0" bIns="0" anchor="ctr">
            <a:normAutofit/>
          </a:bodyPr>
          <a:lstStyle>
            <a:lvl1pPr>
              <a:defRPr sz="1400" b="1" i="0" cap="none">
                <a:solidFill>
                  <a:schemeClr val="tx1"/>
                </a:solidFill>
              </a:defRPr>
            </a:lvl1pPr>
          </a:lstStyle>
          <a:p>
            <a:pPr lvl="0"/>
            <a:r>
              <a:rPr lang="de-DE" dirty="0" smtClean="0"/>
              <a:t>Fragenkurzform bearbeiten</a:t>
            </a:r>
            <a:endParaRPr lang="de-DE" dirty="0"/>
          </a:p>
        </p:txBody>
      </p:sp>
      <p:sp>
        <p:nvSpPr>
          <p:cNvPr id="14" name="Textplatzhalter 10"/>
          <p:cNvSpPr>
            <a:spLocks noGrp="1"/>
          </p:cNvSpPr>
          <p:nvPr>
            <p:ph type="body" sz="quarter" idx="13" hasCustomPrompt="1"/>
          </p:nvPr>
        </p:nvSpPr>
        <p:spPr>
          <a:xfrm>
            <a:off x="241379" y="1066804"/>
            <a:ext cx="9434363" cy="257175"/>
          </a:xfrm>
          <a:prstGeom prst="rect">
            <a:avLst/>
          </a:prstGeom>
        </p:spPr>
        <p:txBody>
          <a:bodyPr lIns="0" tIns="0" rIns="0" bIns="0" anchor="t">
            <a:noAutofit/>
          </a:bodyPr>
          <a:lstStyle>
            <a:lvl1pPr marL="447675" indent="-447675">
              <a:spcBef>
                <a:spcPts val="0"/>
              </a:spcBef>
              <a:defRPr sz="1000" b="0" i="0" cap="none">
                <a:solidFill>
                  <a:srgbClr val="7F7F7F"/>
                </a:solidFill>
              </a:defRPr>
            </a:lvl1pPr>
          </a:lstStyle>
          <a:p>
            <a:pPr lvl="0"/>
            <a:r>
              <a:rPr lang="de-DE" dirty="0" smtClean="0"/>
              <a:t>Originalfrage bearbeiten</a:t>
            </a:r>
          </a:p>
        </p:txBody>
      </p:sp>
      <p:sp>
        <p:nvSpPr>
          <p:cNvPr id="21" name="Textplatzhalter 14"/>
          <p:cNvSpPr>
            <a:spLocks noGrp="1"/>
          </p:cNvSpPr>
          <p:nvPr>
            <p:ph type="body" sz="quarter" idx="12" hasCustomPrompt="1"/>
          </p:nvPr>
        </p:nvSpPr>
        <p:spPr>
          <a:xfrm>
            <a:off x="5872442" y="6488164"/>
            <a:ext cx="1979655" cy="246451"/>
          </a:xfrm>
          <a:prstGeom prst="rect">
            <a:avLst/>
          </a:prstGeom>
          <a:ln>
            <a:noFill/>
          </a:ln>
        </p:spPr>
        <p:txBody>
          <a:bodyPr anchor="b">
            <a:noAutofit/>
          </a:bodyPr>
          <a:lstStyle>
            <a:lvl1pPr>
              <a:defRPr sz="1000" b="0" i="0" baseline="0">
                <a:solidFill>
                  <a:srgbClr val="7F7F7F"/>
                </a:solidFill>
              </a:defRPr>
            </a:lvl1pPr>
            <a:lvl2pPr>
              <a:defRPr sz="1000" b="0" i="0">
                <a:solidFill>
                  <a:srgbClr val="7F7F7F"/>
                </a:solidFill>
              </a:defRPr>
            </a:lvl2pPr>
            <a:lvl3pPr>
              <a:defRPr sz="1000" b="0" i="0">
                <a:solidFill>
                  <a:srgbClr val="7F7F7F"/>
                </a:solidFill>
              </a:defRPr>
            </a:lvl3pPr>
            <a:lvl4pPr>
              <a:defRPr sz="1000" b="0" i="0">
                <a:solidFill>
                  <a:srgbClr val="7F7F7F"/>
                </a:solidFill>
              </a:defRPr>
            </a:lvl4pPr>
            <a:lvl5pPr>
              <a:defRPr sz="1000" b="0" i="0">
                <a:solidFill>
                  <a:srgbClr val="7F7F7F"/>
                </a:solidFill>
              </a:defRPr>
            </a:lvl5pPr>
          </a:lstStyle>
          <a:p>
            <a:pPr lvl="0"/>
            <a:r>
              <a:rPr lang="de-DE" dirty="0" smtClean="0"/>
              <a:t>Basis: n=1.000  |  Angaben in %</a:t>
            </a:r>
          </a:p>
        </p:txBody>
      </p:sp>
      <p:sp>
        <p:nvSpPr>
          <p:cNvPr id="36"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6852275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6"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299999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1219" y="161925"/>
            <a:ext cx="7213141" cy="5556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241218" y="1028701"/>
            <a:ext cx="9398214" cy="48942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894117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375086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41220" y="1476376"/>
            <a:ext cx="9434521" cy="4456114"/>
          </a:xfrm>
          <a:prstGeom prst="rect">
            <a:avLst/>
          </a:prstGeom>
        </p:spPr>
        <p:txBody>
          <a:bodyPr lIns="0" tIns="0" rIns="0" bIns="0"/>
          <a:lstStyle>
            <a:lvl1pPr>
              <a:defRPr sz="2000" b="0" i="0" cap="none">
                <a:solidFill>
                  <a:schemeClr val="tx1"/>
                </a:solidFill>
              </a:defRPr>
            </a:lvl1pPr>
            <a:lvl2pPr>
              <a:defRPr sz="2000"/>
            </a:lvl2pPr>
            <a:lvl3pPr>
              <a:defRPr sz="2000"/>
            </a:lvl3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p:cNvSpPr>
            <a:spLocks noGrp="1"/>
          </p:cNvSpPr>
          <p:nvPr>
            <p:ph type="body" sz="quarter" idx="10" hasCustomPrompt="1"/>
          </p:nvPr>
        </p:nvSpPr>
        <p:spPr>
          <a:xfrm>
            <a:off x="241379" y="809629"/>
            <a:ext cx="9434363" cy="257175"/>
          </a:xfrm>
          <a:prstGeom prst="rect">
            <a:avLst/>
          </a:prstGeom>
        </p:spPr>
        <p:txBody>
          <a:bodyPr lIns="0" tIns="0" rIns="0" bIns="0" anchor="ctr">
            <a:normAutofit/>
          </a:bodyPr>
          <a:lstStyle>
            <a:lvl1pPr>
              <a:defRPr sz="1400" b="1" i="0" cap="none">
                <a:solidFill>
                  <a:schemeClr val="tx1"/>
                </a:solidFill>
              </a:defRPr>
            </a:lvl1pPr>
          </a:lstStyle>
          <a:p>
            <a:pPr lvl="0"/>
            <a:r>
              <a:rPr lang="de-DE" dirty="0" smtClean="0"/>
              <a:t>Fragenkurzform bearbeiten</a:t>
            </a:r>
            <a:endParaRPr lang="de-DE" dirty="0"/>
          </a:p>
        </p:txBody>
      </p:sp>
      <p:sp>
        <p:nvSpPr>
          <p:cNvPr id="14" name="Textplatzhalter 10"/>
          <p:cNvSpPr>
            <a:spLocks noGrp="1"/>
          </p:cNvSpPr>
          <p:nvPr>
            <p:ph type="body" sz="quarter" idx="13" hasCustomPrompt="1"/>
          </p:nvPr>
        </p:nvSpPr>
        <p:spPr>
          <a:xfrm>
            <a:off x="241379" y="1066804"/>
            <a:ext cx="9434363" cy="257175"/>
          </a:xfrm>
          <a:prstGeom prst="rect">
            <a:avLst/>
          </a:prstGeom>
        </p:spPr>
        <p:txBody>
          <a:bodyPr lIns="0" tIns="0" rIns="0" bIns="0" anchor="t">
            <a:noAutofit/>
          </a:bodyPr>
          <a:lstStyle>
            <a:lvl1pPr marL="447675" indent="-447675">
              <a:spcBef>
                <a:spcPts val="0"/>
              </a:spcBef>
              <a:defRPr sz="1000" b="0" i="0" cap="none">
                <a:solidFill>
                  <a:srgbClr val="7F7F7F"/>
                </a:solidFill>
              </a:defRPr>
            </a:lvl1pPr>
          </a:lstStyle>
          <a:p>
            <a:pPr lvl="0"/>
            <a:r>
              <a:rPr lang="de-DE" dirty="0" smtClean="0"/>
              <a:t>Originalfrage bearbeiten</a:t>
            </a:r>
          </a:p>
        </p:txBody>
      </p:sp>
      <p:sp>
        <p:nvSpPr>
          <p:cNvPr id="21" name="Textplatzhalter 14"/>
          <p:cNvSpPr>
            <a:spLocks noGrp="1"/>
          </p:cNvSpPr>
          <p:nvPr>
            <p:ph type="body" sz="quarter" idx="12" hasCustomPrompt="1"/>
          </p:nvPr>
        </p:nvSpPr>
        <p:spPr>
          <a:xfrm>
            <a:off x="4848984" y="6488164"/>
            <a:ext cx="1979655" cy="246451"/>
          </a:xfrm>
          <a:prstGeom prst="rect">
            <a:avLst/>
          </a:prstGeom>
          <a:ln>
            <a:noFill/>
          </a:ln>
        </p:spPr>
        <p:txBody>
          <a:bodyPr anchor="b">
            <a:noAutofit/>
          </a:bodyPr>
          <a:lstStyle>
            <a:lvl1pPr>
              <a:defRPr sz="1000" b="0" i="0" baseline="0">
                <a:solidFill>
                  <a:srgbClr val="7F7F7F"/>
                </a:solidFill>
              </a:defRPr>
            </a:lvl1pPr>
            <a:lvl2pPr>
              <a:defRPr sz="1000" b="0" i="0">
                <a:solidFill>
                  <a:srgbClr val="7F7F7F"/>
                </a:solidFill>
              </a:defRPr>
            </a:lvl2pPr>
            <a:lvl3pPr>
              <a:defRPr sz="1000" b="0" i="0">
                <a:solidFill>
                  <a:srgbClr val="7F7F7F"/>
                </a:solidFill>
              </a:defRPr>
            </a:lvl3pPr>
            <a:lvl4pPr>
              <a:defRPr sz="1000" b="0" i="0">
                <a:solidFill>
                  <a:srgbClr val="7F7F7F"/>
                </a:solidFill>
              </a:defRPr>
            </a:lvl4pPr>
            <a:lvl5pPr>
              <a:defRPr sz="1000" b="0" i="0">
                <a:solidFill>
                  <a:srgbClr val="7F7F7F"/>
                </a:solidFill>
              </a:defRPr>
            </a:lvl5pPr>
          </a:lstStyle>
          <a:p>
            <a:pPr lvl="0"/>
            <a:r>
              <a:rPr lang="de-DE" dirty="0" smtClean="0"/>
              <a:t>Basis: n=1.000  |  Angaben in %</a:t>
            </a:r>
          </a:p>
        </p:txBody>
      </p:sp>
      <p:sp>
        <p:nvSpPr>
          <p:cNvPr id="24" name="Textfeld 23"/>
          <p:cNvSpPr txBox="1"/>
          <p:nvPr userDrawn="1"/>
        </p:nvSpPr>
        <p:spPr>
          <a:xfrm>
            <a:off x="9169167" y="6488165"/>
            <a:ext cx="600418"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
        <p:nvSpPr>
          <p:cNvPr id="36"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23847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4" name="Textfeld 23"/>
          <p:cNvSpPr txBox="1"/>
          <p:nvPr userDrawn="1"/>
        </p:nvSpPr>
        <p:spPr>
          <a:xfrm>
            <a:off x="7880072" y="6488165"/>
            <a:ext cx="1889513"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
        <p:nvSpPr>
          <p:cNvPr id="36"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24906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41219" y="1476376"/>
            <a:ext cx="9434521" cy="4456114"/>
          </a:xfrm>
        </p:spPr>
        <p:txBody>
          <a:bodyPr lIns="0" tIns="0" rIns="0" bIns="0"/>
          <a:lstStyle>
            <a:lvl1pPr>
              <a:defRPr sz="2000" b="0" i="0" cap="none">
                <a:solidFill>
                  <a:schemeClr val="tx1"/>
                </a:solidFill>
              </a:defRPr>
            </a:lvl1pPr>
            <a:lvl2pPr>
              <a:defRPr sz="2000"/>
            </a:lvl2pPr>
            <a:lvl3pPr>
              <a:defRPr sz="2000"/>
            </a:lvl3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10"/>
          <p:cNvSpPr>
            <a:spLocks noGrp="1"/>
          </p:cNvSpPr>
          <p:nvPr>
            <p:ph type="body" sz="quarter" idx="10" hasCustomPrompt="1"/>
          </p:nvPr>
        </p:nvSpPr>
        <p:spPr>
          <a:xfrm>
            <a:off x="241378" y="809628"/>
            <a:ext cx="9434363" cy="257175"/>
          </a:xfrm>
        </p:spPr>
        <p:txBody>
          <a:bodyPr lIns="0" tIns="0" rIns="0" bIns="0" anchor="ctr">
            <a:normAutofit/>
          </a:bodyPr>
          <a:lstStyle>
            <a:lvl1pPr>
              <a:defRPr sz="1400" b="1" i="0" cap="none">
                <a:solidFill>
                  <a:schemeClr val="tx1"/>
                </a:solidFill>
              </a:defRPr>
            </a:lvl1pPr>
          </a:lstStyle>
          <a:p>
            <a:pPr lvl="0"/>
            <a:r>
              <a:rPr lang="de-DE" dirty="0" smtClean="0"/>
              <a:t>Fragenkurzform bearbeiten</a:t>
            </a:r>
            <a:endParaRPr lang="de-DE" dirty="0"/>
          </a:p>
        </p:txBody>
      </p:sp>
      <p:sp>
        <p:nvSpPr>
          <p:cNvPr id="14" name="Textplatzhalter 10"/>
          <p:cNvSpPr>
            <a:spLocks noGrp="1"/>
          </p:cNvSpPr>
          <p:nvPr>
            <p:ph type="body" sz="quarter" idx="13" hasCustomPrompt="1"/>
          </p:nvPr>
        </p:nvSpPr>
        <p:spPr>
          <a:xfrm>
            <a:off x="241378" y="1066802"/>
            <a:ext cx="9434363" cy="257175"/>
          </a:xfrm>
        </p:spPr>
        <p:txBody>
          <a:bodyPr lIns="0" tIns="0" rIns="0" bIns="0" anchor="t">
            <a:noAutofit/>
          </a:bodyPr>
          <a:lstStyle>
            <a:lvl1pPr marL="447675" indent="-447675">
              <a:spcBef>
                <a:spcPts val="0"/>
              </a:spcBef>
              <a:defRPr sz="1000" b="0" i="0" cap="none">
                <a:solidFill>
                  <a:srgbClr val="7F7F7F"/>
                </a:solidFill>
              </a:defRPr>
            </a:lvl1pPr>
          </a:lstStyle>
          <a:p>
            <a:pPr lvl="0"/>
            <a:r>
              <a:rPr lang="de-DE" dirty="0" smtClean="0"/>
              <a:t>Originalfrage bearbeiten</a:t>
            </a:r>
          </a:p>
        </p:txBody>
      </p:sp>
      <p:sp>
        <p:nvSpPr>
          <p:cNvPr id="21" name="Textplatzhalter 14"/>
          <p:cNvSpPr>
            <a:spLocks noGrp="1"/>
          </p:cNvSpPr>
          <p:nvPr>
            <p:ph type="body" sz="quarter" idx="12" hasCustomPrompt="1"/>
          </p:nvPr>
        </p:nvSpPr>
        <p:spPr>
          <a:xfrm>
            <a:off x="4865761" y="6290812"/>
            <a:ext cx="2707555" cy="443804"/>
          </a:xfrm>
        </p:spPr>
        <p:txBody>
          <a:bodyPr anchor="b">
            <a:noAutofit/>
          </a:bodyPr>
          <a:lstStyle>
            <a:lvl1pPr>
              <a:defRPr sz="1000" b="0" i="0">
                <a:solidFill>
                  <a:srgbClr val="7F7F7F"/>
                </a:solidFill>
              </a:defRPr>
            </a:lvl1pPr>
            <a:lvl2pPr>
              <a:defRPr sz="1000" b="0" i="0">
                <a:solidFill>
                  <a:srgbClr val="7F7F7F"/>
                </a:solidFill>
              </a:defRPr>
            </a:lvl2pPr>
            <a:lvl3pPr>
              <a:defRPr sz="1000" b="0" i="0">
                <a:solidFill>
                  <a:srgbClr val="7F7F7F"/>
                </a:solidFill>
              </a:defRPr>
            </a:lvl3pPr>
            <a:lvl4pPr>
              <a:defRPr sz="1000" b="0" i="0">
                <a:solidFill>
                  <a:srgbClr val="7F7F7F"/>
                </a:solidFill>
              </a:defRPr>
            </a:lvl4pPr>
            <a:lvl5pPr>
              <a:defRPr sz="1000" b="0" i="0">
                <a:solidFill>
                  <a:srgbClr val="7F7F7F"/>
                </a:solidFill>
              </a:defRPr>
            </a:lvl5pPr>
          </a:lstStyle>
          <a:p>
            <a:pPr lvl="0"/>
            <a:r>
              <a:rPr lang="de-DE" dirty="0" smtClean="0"/>
              <a:t>Basis: n=1.000 </a:t>
            </a:r>
            <a:r>
              <a:rPr lang="de-DE" dirty="0"/>
              <a:t>...</a:t>
            </a:r>
          </a:p>
        </p:txBody>
      </p:sp>
      <p:sp>
        <p:nvSpPr>
          <p:cNvPr id="24" name="Textfeld 23"/>
          <p:cNvSpPr txBox="1"/>
          <p:nvPr userDrawn="1"/>
        </p:nvSpPr>
        <p:spPr>
          <a:xfrm>
            <a:off x="7880071" y="6488163"/>
            <a:ext cx="1889513"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
        <p:nvSpPr>
          <p:cNvPr id="25" name="Textfeld 24"/>
          <p:cNvSpPr txBox="1"/>
          <p:nvPr userDrawn="1"/>
        </p:nvSpPr>
        <p:spPr>
          <a:xfrm>
            <a:off x="148938" y="6338107"/>
            <a:ext cx="4565566" cy="400110"/>
          </a:xfrm>
          <a:prstGeom prst="rect">
            <a:avLst/>
          </a:prstGeom>
          <a:noFill/>
        </p:spPr>
        <p:txBody>
          <a:bodyPr wrap="square" rtlCol="0" anchor="b">
            <a:spAutoFit/>
          </a:bodyPr>
          <a:lstStyle/>
          <a:p>
            <a:pPr defTabSz="457200" fontAlgn="auto">
              <a:spcBef>
                <a:spcPts val="0"/>
              </a:spcBef>
              <a:spcAft>
                <a:spcPts val="0"/>
              </a:spcAft>
            </a:pPr>
            <a:r>
              <a:rPr lang="de-DE" sz="1000" b="0" i="1" dirty="0" smtClean="0">
                <a:solidFill>
                  <a:srgbClr val="7F7F7F"/>
                </a:solidFill>
                <a:latin typeface="Arial"/>
              </a:rPr>
              <a:t>puls</a:t>
            </a:r>
            <a:r>
              <a:rPr lang="de-DE" sz="1000" b="0" dirty="0" smtClean="0">
                <a:solidFill>
                  <a:srgbClr val="7F7F7F"/>
                </a:solidFill>
                <a:latin typeface="Arial"/>
              </a:rPr>
              <a:t> Marktforschung GmbH</a:t>
            </a:r>
          </a:p>
          <a:p>
            <a:pPr defTabSz="457200" fontAlgn="auto">
              <a:spcBef>
                <a:spcPts val="0"/>
              </a:spcBef>
              <a:spcAft>
                <a:spcPts val="0"/>
              </a:spcAft>
            </a:pPr>
            <a:r>
              <a:rPr lang="de-DE" sz="1000" b="0" dirty="0" smtClean="0">
                <a:solidFill>
                  <a:srgbClr val="7F7F7F"/>
                </a:solidFill>
                <a:latin typeface="Arial"/>
              </a:rPr>
              <a:t>Marktchancen von Elektroautos | März 2014</a:t>
            </a:r>
          </a:p>
        </p:txBody>
      </p:sp>
      <p:sp>
        <p:nvSpPr>
          <p:cNvPr id="36"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7462557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theme" Target="../theme/theme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descr="powerpoint_hintergrund_schlussfolie.jpg"/>
          <p:cNvPicPr>
            <a:picLocks noChangeAspect="1"/>
          </p:cNvPicPr>
          <p:nvPr/>
        </p:nvPicPr>
        <p:blipFill>
          <a:blip r:embed="rId3" cstate="print"/>
          <a:stretch>
            <a:fillRect/>
          </a:stretch>
        </p:blipFill>
        <p:spPr>
          <a:xfrm>
            <a:off x="2" y="1099"/>
            <a:ext cx="9906000" cy="6855802"/>
          </a:xfrm>
          <a:prstGeom prst="rect">
            <a:avLst/>
          </a:prstGeom>
        </p:spPr>
      </p:pic>
      <p:sp>
        <p:nvSpPr>
          <p:cNvPr id="2" name="Titelplatzhalter 1"/>
          <p:cNvSpPr>
            <a:spLocks noGrp="1"/>
          </p:cNvSpPr>
          <p:nvPr>
            <p:ph type="title"/>
          </p:nvPr>
        </p:nvSpPr>
        <p:spPr>
          <a:xfrm>
            <a:off x="495461" y="3619500"/>
            <a:ext cx="8915082" cy="46990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p:cNvSpPr>
            <a:spLocks noGrp="1"/>
          </p:cNvSpPr>
          <p:nvPr>
            <p:ph type="body" idx="1"/>
          </p:nvPr>
        </p:nvSpPr>
        <p:spPr>
          <a:xfrm>
            <a:off x="495461" y="4182268"/>
            <a:ext cx="8915082"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68633584"/>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l" defTabSz="457200" rtl="0" eaLnBrk="1" latinLnBrk="0" hangingPunct="1">
        <a:spcBef>
          <a:spcPct val="0"/>
        </a:spcBef>
        <a:buNone/>
        <a:defRPr sz="2200" b="1" i="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powerpoint_hintergrund_schlussfolie.jpg"/>
          <p:cNvPicPr>
            <a:picLocks noChangeAspect="1"/>
          </p:cNvPicPr>
          <p:nvPr/>
        </p:nvPicPr>
        <p:blipFill>
          <a:blip r:embed="rId3" cstate="print"/>
          <a:stretch>
            <a:fillRect/>
          </a:stretch>
        </p:blipFill>
        <p:spPr>
          <a:xfrm>
            <a:off x="1" y="1099"/>
            <a:ext cx="9906000" cy="6855802"/>
          </a:xfrm>
          <a:prstGeom prst="rect">
            <a:avLst/>
          </a:prstGeom>
        </p:spPr>
      </p:pic>
      <p:sp>
        <p:nvSpPr>
          <p:cNvPr id="2" name="Titelplatzhalter 1"/>
          <p:cNvSpPr>
            <a:spLocks noGrp="1"/>
          </p:cNvSpPr>
          <p:nvPr>
            <p:ph type="title"/>
          </p:nvPr>
        </p:nvSpPr>
        <p:spPr>
          <a:xfrm>
            <a:off x="495460" y="3619500"/>
            <a:ext cx="8915082" cy="469900"/>
          </a:xfrm>
          <a:prstGeom prst="rect">
            <a:avLst/>
          </a:prstGeom>
        </p:spPr>
        <p:txBody>
          <a:bodyPr vert="horz" lIns="91440" tIns="45720" rIns="91440" bIns="45720" rtlCol="0" anchor="t">
            <a:normAutofit/>
          </a:bodyPr>
          <a:lstStyle/>
          <a:p>
            <a:r>
              <a:rPr lang="de-DE"/>
              <a:t>Mastertitelformat bearbeiten</a:t>
            </a:r>
          </a:p>
        </p:txBody>
      </p:sp>
      <p:sp>
        <p:nvSpPr>
          <p:cNvPr id="3" name="Textplatzhalter 2"/>
          <p:cNvSpPr>
            <a:spLocks noGrp="1"/>
          </p:cNvSpPr>
          <p:nvPr>
            <p:ph type="body" idx="1"/>
          </p:nvPr>
        </p:nvSpPr>
        <p:spPr>
          <a:xfrm>
            <a:off x="495460" y="4182268"/>
            <a:ext cx="8915082"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18365627"/>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l" defTabSz="457200" rtl="0" eaLnBrk="1" latinLnBrk="0" hangingPunct="1">
        <a:spcBef>
          <a:spcPct val="0"/>
        </a:spcBef>
        <a:buNone/>
        <a:defRPr sz="2200" b="1" i="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fi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3" name="Textfeld 12"/>
          <p:cNvSpPr txBox="1"/>
          <p:nvPr/>
        </p:nvSpPr>
        <p:spPr>
          <a:xfrm>
            <a:off x="7880072" y="6504943"/>
            <a:ext cx="1889513"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
        <p:nvSpPr>
          <p:cNvPr id="37" name="Textplatzhalter 2"/>
          <p:cNvSpPr>
            <a:spLocks noGrp="1"/>
          </p:cNvSpPr>
          <p:nvPr>
            <p:ph type="body" idx="1"/>
          </p:nvPr>
        </p:nvSpPr>
        <p:spPr>
          <a:xfrm>
            <a:off x="241218" y="1028701"/>
            <a:ext cx="9398214" cy="4894264"/>
          </a:xfrm>
          <a:prstGeom prst="rect">
            <a:avLst/>
          </a:prstGeom>
        </p:spPr>
        <p:txBody>
          <a:bodyPr vert="horz" lIns="91440" tIns="45720" rIns="91440" bIns="45720" rtlCol="0">
            <a:normAutofit/>
          </a:bodyPr>
          <a:lstStyle/>
          <a:p>
            <a:pPr lvl="0"/>
            <a:r>
              <a:rPr lang="de-DE" dirty="0"/>
              <a:t> Mastertextformat bearbeiten</a:t>
            </a:r>
          </a:p>
          <a:p>
            <a:pPr lvl="1"/>
            <a:r>
              <a:rPr lang="de-DE" dirty="0"/>
              <a:t> Zweite Ebene</a:t>
            </a:r>
          </a:p>
          <a:p>
            <a:pPr lvl="2"/>
            <a:r>
              <a:rPr lang="de-DE" dirty="0"/>
              <a:t> Dritte Ebene</a:t>
            </a:r>
          </a:p>
          <a:p>
            <a:pPr lvl="3"/>
            <a:r>
              <a:rPr lang="de-DE" dirty="0"/>
              <a:t>Vierte Ebene</a:t>
            </a:r>
          </a:p>
          <a:p>
            <a:pPr lvl="4"/>
            <a:r>
              <a:rPr lang="de-DE" dirty="0"/>
              <a:t>Fünfte Ebene</a:t>
            </a:r>
          </a:p>
        </p:txBody>
      </p:sp>
      <p:sp>
        <p:nvSpPr>
          <p:cNvPr id="38"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Tree>
    <p:extLst>
      <p:ext uri="{BB962C8B-B14F-4D97-AF65-F5344CB8AC3E}">
        <p14:creationId xmlns:p14="http://schemas.microsoft.com/office/powerpoint/2010/main" val="6735726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Lst>
  <p:timing>
    <p:tnLst>
      <p:par>
        <p:cTn id="1" dur="indefinite" restart="never" nodeType="tmRoot"/>
      </p:par>
    </p:tnLst>
  </p:timing>
  <p:txStyles>
    <p:titleStyle>
      <a:lvl1pPr marL="0" marR="0" indent="0" algn="l" defTabSz="457200" rtl="0" eaLnBrk="1" fontAlgn="auto" latinLnBrk="0" hangingPunct="1">
        <a:lnSpc>
          <a:spcPct val="100000"/>
        </a:lnSpc>
        <a:spcBef>
          <a:spcPct val="0"/>
        </a:spcBef>
        <a:spcAft>
          <a:spcPts val="0"/>
        </a:spcAft>
        <a:buNone/>
        <a:tabLst/>
        <a:defRPr sz="2000" b="1" i="1" kern="1200">
          <a:solidFill>
            <a:schemeClr val="tx2"/>
          </a:solidFill>
          <a:latin typeface="Arial"/>
          <a:ea typeface="+mj-ea"/>
          <a:cs typeface="Arial"/>
        </a:defRPr>
      </a:lvl1pPr>
    </p:titleStyle>
    <p:body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7"/>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8"/>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3" name="Textfeld 12"/>
          <p:cNvSpPr txBox="1"/>
          <p:nvPr/>
        </p:nvSpPr>
        <p:spPr>
          <a:xfrm>
            <a:off x="7880072" y="6488165"/>
            <a:ext cx="1889513"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
        <p:nvSpPr>
          <p:cNvPr id="37" name="Textplatzhalter 2"/>
          <p:cNvSpPr>
            <a:spLocks noGrp="1"/>
          </p:cNvSpPr>
          <p:nvPr>
            <p:ph type="body" idx="1"/>
          </p:nvPr>
        </p:nvSpPr>
        <p:spPr>
          <a:xfrm>
            <a:off x="241218" y="1028701"/>
            <a:ext cx="9398214" cy="4894264"/>
          </a:xfrm>
          <a:prstGeom prst="rect">
            <a:avLst/>
          </a:prstGeom>
        </p:spPr>
        <p:txBody>
          <a:bodyPr vert="horz" lIns="91440" tIns="45720" rIns="91440" bIns="45720" rtlCol="0">
            <a:normAutofit/>
          </a:bodyPr>
          <a:lstStyle/>
          <a:p>
            <a:pPr lvl="0"/>
            <a:r>
              <a:rPr lang="de-DE" dirty="0"/>
              <a:t> Mastertextformat bearbeiten</a:t>
            </a:r>
          </a:p>
          <a:p>
            <a:pPr lvl="1"/>
            <a:r>
              <a:rPr lang="de-DE" dirty="0"/>
              <a:t> Zweite Ebene</a:t>
            </a:r>
          </a:p>
          <a:p>
            <a:pPr lvl="2"/>
            <a:r>
              <a:rPr lang="de-DE" dirty="0"/>
              <a:t> Dritte Ebene</a:t>
            </a:r>
          </a:p>
          <a:p>
            <a:pPr lvl="3"/>
            <a:r>
              <a:rPr lang="de-DE" dirty="0"/>
              <a:t>Vierte Ebene</a:t>
            </a:r>
          </a:p>
          <a:p>
            <a:pPr lvl="4"/>
            <a:r>
              <a:rPr lang="de-DE" dirty="0"/>
              <a:t>Fünfte Ebene</a:t>
            </a:r>
          </a:p>
        </p:txBody>
      </p:sp>
      <p:sp>
        <p:nvSpPr>
          <p:cNvPr id="38" name="Titelplatzhalter 16"/>
          <p:cNvSpPr>
            <a:spLocks noGrp="1"/>
          </p:cNvSpPr>
          <p:nvPr>
            <p:ph type="title"/>
          </p:nvPr>
        </p:nvSpPr>
        <p:spPr>
          <a:xfrm>
            <a:off x="241219"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
        <p:nvSpPr>
          <p:cNvPr id="6" name="Textfeld 5"/>
          <p:cNvSpPr txBox="1"/>
          <p:nvPr userDrawn="1"/>
        </p:nvSpPr>
        <p:spPr>
          <a:xfrm>
            <a:off x="148939" y="6491996"/>
            <a:ext cx="1739579" cy="246221"/>
          </a:xfrm>
          <a:prstGeom prst="rect">
            <a:avLst/>
          </a:prstGeom>
          <a:noFill/>
        </p:spPr>
        <p:txBody>
          <a:bodyPr wrap="none" rtlCol="0" anchor="b">
            <a:spAutoFit/>
          </a:bodyPr>
          <a:lstStyle/>
          <a:p>
            <a:pPr defTabSz="457200" fontAlgn="auto">
              <a:spcBef>
                <a:spcPts val="0"/>
              </a:spcBef>
              <a:spcAft>
                <a:spcPts val="0"/>
              </a:spcAft>
            </a:pPr>
            <a:r>
              <a:rPr lang="de-DE" sz="1000" b="0" i="1" dirty="0" smtClean="0">
                <a:solidFill>
                  <a:srgbClr val="7F7F7F"/>
                </a:solidFill>
                <a:latin typeface="Arial"/>
              </a:rPr>
              <a:t>puls</a:t>
            </a:r>
            <a:r>
              <a:rPr lang="de-DE" sz="1000" b="0" dirty="0" smtClean="0">
                <a:solidFill>
                  <a:srgbClr val="7F7F7F"/>
                </a:solidFill>
                <a:latin typeface="Arial"/>
              </a:rPr>
              <a:t> Marktforschung GmbH</a:t>
            </a:r>
          </a:p>
        </p:txBody>
      </p:sp>
    </p:spTree>
    <p:extLst>
      <p:ext uri="{BB962C8B-B14F-4D97-AF65-F5344CB8AC3E}">
        <p14:creationId xmlns:p14="http://schemas.microsoft.com/office/powerpoint/2010/main" val="3511591645"/>
      </p:ext>
    </p:extLst>
  </p:cSld>
  <p:clrMap bg1="lt1" tx1="dk1" bg2="lt2" tx2="dk2" accent1="accent1" accent2="accent2" accent3="accent3" accent4="accent4" accent5="accent5" accent6="accent6" hlink="hlink" folHlink="folHlink"/>
  <p:sldLayoutIdLst>
    <p:sldLayoutId id="2147483715" r:id="rId1"/>
    <p:sldLayoutId id="214748371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marR="0" indent="0" algn="l" defTabSz="457200" rtl="0" eaLnBrk="1" fontAlgn="auto" latinLnBrk="0" hangingPunct="1">
        <a:lnSpc>
          <a:spcPct val="100000"/>
        </a:lnSpc>
        <a:spcBef>
          <a:spcPct val="0"/>
        </a:spcBef>
        <a:spcAft>
          <a:spcPts val="0"/>
        </a:spcAft>
        <a:buNone/>
        <a:tabLst/>
        <a:defRPr sz="2000" b="1" i="1" kern="1200">
          <a:solidFill>
            <a:schemeClr val="tx2"/>
          </a:solidFill>
          <a:latin typeface="Arial"/>
          <a:ea typeface="+mj-ea"/>
          <a:cs typeface="Arial"/>
        </a:defRPr>
      </a:lvl1pPr>
    </p:titleStyle>
    <p:body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platzhalter 2"/>
          <p:cNvSpPr>
            <a:spLocks noGrp="1"/>
          </p:cNvSpPr>
          <p:nvPr>
            <p:ph type="body" idx="1"/>
          </p:nvPr>
        </p:nvSpPr>
        <p:spPr>
          <a:xfrm>
            <a:off x="241218" y="1028701"/>
            <a:ext cx="9398214" cy="4894264"/>
          </a:xfrm>
          <a:prstGeom prst="rect">
            <a:avLst/>
          </a:prstGeom>
        </p:spPr>
        <p:txBody>
          <a:bodyPr vert="horz" lIns="91440" tIns="45720" rIns="91440" bIns="45720" rtlCol="0">
            <a:normAutofit/>
          </a:bodyPr>
          <a:lstStyle/>
          <a:p>
            <a:pPr lvl="0"/>
            <a:r>
              <a:rPr lang="de-DE"/>
              <a:t> Mastertextformat bearbeiten</a:t>
            </a:r>
          </a:p>
          <a:p>
            <a:pPr lvl="1"/>
            <a:r>
              <a:rPr lang="de-DE"/>
              <a:t> Zweite Ebene</a:t>
            </a:r>
          </a:p>
          <a:p>
            <a:pPr lvl="2"/>
            <a:r>
              <a:rPr lang="de-DE"/>
              <a:t> Dritte Ebene</a:t>
            </a:r>
          </a:p>
          <a:p>
            <a:pPr lvl="3"/>
            <a:r>
              <a:rPr lang="de-DE"/>
              <a:t>Vierte Ebene</a:t>
            </a:r>
          </a:p>
          <a:p>
            <a:pPr lvl="4"/>
            <a:r>
              <a:rPr lang="de-DE"/>
              <a:t>Fünfte Ebene</a:t>
            </a:r>
          </a:p>
        </p:txBody>
      </p:sp>
      <p:sp>
        <p:nvSpPr>
          <p:cNvPr id="17"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
        <p:nvSpPr>
          <p:cNvPr id="14" name="Textfeld 13"/>
          <p:cNvSpPr txBox="1"/>
          <p:nvPr userDrawn="1"/>
        </p:nvSpPr>
        <p:spPr>
          <a:xfrm>
            <a:off x="7880071" y="6488163"/>
            <a:ext cx="1889513"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Tree>
    <p:extLst>
      <p:ext uri="{BB962C8B-B14F-4D97-AF65-F5344CB8AC3E}">
        <p14:creationId xmlns:p14="http://schemas.microsoft.com/office/powerpoint/2010/main" val="8766141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iming>
    <p:tnLst>
      <p:par>
        <p:cTn id="1" dur="indefinite" restart="never" nodeType="tmRoot"/>
      </p:par>
    </p:tnLst>
  </p:timing>
  <p:txStyles>
    <p:titleStyle>
      <a:lvl1pPr marL="0" marR="0" indent="0" algn="l" defTabSz="457200" rtl="0" eaLnBrk="1" fontAlgn="auto" latinLnBrk="0" hangingPunct="1">
        <a:lnSpc>
          <a:spcPct val="100000"/>
        </a:lnSpc>
        <a:spcBef>
          <a:spcPct val="0"/>
        </a:spcBef>
        <a:spcAft>
          <a:spcPts val="0"/>
        </a:spcAft>
        <a:buNone/>
        <a:tabLst/>
        <a:defRPr sz="2000" b="1" i="1" kern="1200">
          <a:solidFill>
            <a:schemeClr val="tx2"/>
          </a:solidFill>
          <a:latin typeface="Arial"/>
          <a:ea typeface="+mj-ea"/>
          <a:cs typeface="Arial"/>
        </a:defRPr>
      </a:lvl1pPr>
    </p:titleStyle>
    <p:body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6"/>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7"/>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6" descr="powerpoint_hintergrund_schlussfoli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099"/>
            <a:ext cx="9906000" cy="6855802"/>
          </a:xfrm>
          <a:prstGeom prst="rect">
            <a:avLst/>
          </a:prstGeom>
        </p:spPr>
      </p:pic>
      <p:sp>
        <p:nvSpPr>
          <p:cNvPr id="2" name="Titelplatzhalter 1"/>
          <p:cNvSpPr>
            <a:spLocks noGrp="1"/>
          </p:cNvSpPr>
          <p:nvPr>
            <p:ph type="title"/>
          </p:nvPr>
        </p:nvSpPr>
        <p:spPr>
          <a:xfrm>
            <a:off x="495461" y="3619500"/>
            <a:ext cx="8915082" cy="46990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p:cNvSpPr>
            <a:spLocks noGrp="1"/>
          </p:cNvSpPr>
          <p:nvPr>
            <p:ph type="body" idx="1"/>
          </p:nvPr>
        </p:nvSpPr>
        <p:spPr>
          <a:xfrm>
            <a:off x="495461" y="4182268"/>
            <a:ext cx="8915082"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26192934"/>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txStyles>
    <p:titleStyle>
      <a:lvl1pPr algn="l" defTabSz="457200" rtl="0" eaLnBrk="1" latinLnBrk="0" hangingPunct="1">
        <a:spcBef>
          <a:spcPct val="0"/>
        </a:spcBef>
        <a:buNone/>
        <a:defRPr sz="2200" b="1" i="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mn-lt"/>
          <a:ea typeface="+mn-ea"/>
          <a:cs typeface="+mn-cs"/>
        </a:defRPr>
      </a:lvl2pPr>
      <a:lvl3pPr marL="1143000" indent="-228600" algn="l" defTabSz="457200" rtl="0" eaLnBrk="1" latinLnBrk="0" hangingPunct="1">
        <a:spcBef>
          <a:spcPct val="20000"/>
        </a:spcBef>
        <a:buSzPct val="100000"/>
        <a:buFontTx/>
        <a:buBlip>
          <a:blip r:embed="rId5"/>
        </a:buBlip>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3" name="Textplatzhalter 2"/>
          <p:cNvSpPr>
            <a:spLocks noGrp="1"/>
          </p:cNvSpPr>
          <p:nvPr>
            <p:ph type="body" idx="1"/>
          </p:nvPr>
        </p:nvSpPr>
        <p:spPr>
          <a:xfrm>
            <a:off x="241218" y="1028701"/>
            <a:ext cx="9398214" cy="4894264"/>
          </a:xfrm>
          <a:prstGeom prst="rect">
            <a:avLst/>
          </a:prstGeom>
        </p:spPr>
        <p:txBody>
          <a:bodyPr vert="horz" lIns="91440" tIns="45720" rIns="91440" bIns="45720" rtlCol="0">
            <a:normAutofit/>
          </a:bodyPr>
          <a:lstStyle/>
          <a:p>
            <a:pPr lvl="0"/>
            <a:r>
              <a:rPr lang="de-DE"/>
              <a:t> Mastertextformat bearbeiten</a:t>
            </a:r>
          </a:p>
          <a:p>
            <a:pPr lvl="1"/>
            <a:r>
              <a:rPr lang="de-DE"/>
              <a:t> Zweite Ebene</a:t>
            </a:r>
          </a:p>
          <a:p>
            <a:pPr lvl="2"/>
            <a:r>
              <a:rPr lang="de-DE"/>
              <a:t> Dritte Ebene</a:t>
            </a:r>
          </a:p>
          <a:p>
            <a:pPr lvl="3"/>
            <a:r>
              <a:rPr lang="de-DE"/>
              <a:t>Vierte Ebene</a:t>
            </a:r>
          </a:p>
          <a:p>
            <a:pPr lvl="4"/>
            <a:r>
              <a:rPr lang="de-DE"/>
              <a:t>Fünfte Ebene</a:t>
            </a:r>
          </a:p>
        </p:txBody>
      </p:sp>
      <p:sp>
        <p:nvSpPr>
          <p:cNvPr id="17"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
        <p:nvSpPr>
          <p:cNvPr id="14" name="Textfeld 13"/>
          <p:cNvSpPr txBox="1"/>
          <p:nvPr/>
        </p:nvSpPr>
        <p:spPr>
          <a:xfrm>
            <a:off x="7880071" y="6488167"/>
            <a:ext cx="1889513" cy="246221"/>
          </a:xfrm>
          <a:prstGeom prst="rect">
            <a:avLst/>
          </a:prstGeom>
          <a:noFill/>
        </p:spPr>
        <p:txBody>
          <a:bodyPr wrap="square" rtlCol="0">
            <a:spAutoFit/>
          </a:bodyPr>
          <a:lstStyle/>
          <a:p>
            <a:pPr algn="r" defTabSz="457200" fontAlgn="auto">
              <a:spcBef>
                <a:spcPts val="0"/>
              </a:spcBef>
              <a:spcAft>
                <a:spcPts val="0"/>
              </a:spcAft>
            </a:pPr>
            <a:fld id="{EB9CFEAD-AB4D-5242-B9C2-B0375DA1868F}" type="slidenum">
              <a:rPr sz="1000" b="0" smtClean="0">
                <a:solidFill>
                  <a:srgbClr val="7F7F7F"/>
                </a:solidFill>
                <a:latin typeface="Arial"/>
              </a:rPr>
              <a:pPr algn="r" defTabSz="457200" fontAlgn="auto">
                <a:spcBef>
                  <a:spcPts val="0"/>
                </a:spcBef>
                <a:spcAft>
                  <a:spcPts val="0"/>
                </a:spcAft>
              </a:pPr>
              <a:t>‹Nr.›</a:t>
            </a:fld>
            <a:endParaRPr lang="de-DE" sz="400" b="0" dirty="0">
              <a:solidFill>
                <a:srgbClr val="7F7F7F"/>
              </a:solidFill>
              <a:latin typeface="Arial"/>
              <a:cs typeface="Arial"/>
            </a:endParaRPr>
          </a:p>
        </p:txBody>
      </p:sp>
    </p:spTree>
    <p:extLst>
      <p:ext uri="{BB962C8B-B14F-4D97-AF65-F5344CB8AC3E}">
        <p14:creationId xmlns:p14="http://schemas.microsoft.com/office/powerpoint/2010/main" val="3323689210"/>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8" r:id="rId3"/>
    <p:sldLayoutId id="2147483729" r:id="rId4"/>
  </p:sldLayoutIdLst>
  <p:timing>
    <p:tnLst>
      <p:par>
        <p:cTn id="1" dur="indefinite" restart="never" nodeType="tmRoot"/>
      </p:par>
    </p:tnLst>
  </p:timing>
  <p:txStyles>
    <p:titleStyle>
      <a:lvl1pPr marL="0" marR="0" indent="0" algn="l" defTabSz="457200" rtl="0" eaLnBrk="1" fontAlgn="auto" latinLnBrk="0" hangingPunct="1">
        <a:lnSpc>
          <a:spcPct val="100000"/>
        </a:lnSpc>
        <a:spcBef>
          <a:spcPct val="0"/>
        </a:spcBef>
        <a:spcAft>
          <a:spcPts val="0"/>
        </a:spcAft>
        <a:buNone/>
        <a:tabLst/>
        <a:defRPr sz="2000" b="1" i="1" kern="1200">
          <a:solidFill>
            <a:schemeClr val="tx2"/>
          </a:solidFill>
          <a:latin typeface="Arial"/>
          <a:ea typeface="+mj-ea"/>
          <a:cs typeface="Arial"/>
        </a:defRPr>
      </a:lvl1pPr>
    </p:titleStyle>
    <p:body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7"/>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8"/>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3" name="Textplatzhalter 2"/>
          <p:cNvSpPr>
            <a:spLocks noGrp="1"/>
          </p:cNvSpPr>
          <p:nvPr>
            <p:ph type="body" idx="1"/>
          </p:nvPr>
        </p:nvSpPr>
        <p:spPr>
          <a:xfrm>
            <a:off x="241222" y="1028701"/>
            <a:ext cx="9398215" cy="4894264"/>
          </a:xfrm>
          <a:prstGeom prst="rect">
            <a:avLst/>
          </a:prstGeom>
        </p:spPr>
        <p:txBody>
          <a:bodyPr vert="horz" lIns="91440" tIns="45720" rIns="91440" bIns="45720" rtlCol="0">
            <a:normAutofit/>
          </a:bodyPr>
          <a:lstStyle/>
          <a:p>
            <a:pPr lvl="0"/>
            <a:r>
              <a:rPr lang="de-DE"/>
              <a:t> Mastertextformat bearbeiten</a:t>
            </a:r>
          </a:p>
          <a:p>
            <a:pPr lvl="1"/>
            <a:r>
              <a:rPr lang="de-DE"/>
              <a:t> Zweite Ebene</a:t>
            </a:r>
          </a:p>
          <a:p>
            <a:pPr lvl="2"/>
            <a:r>
              <a:rPr lang="de-DE"/>
              <a:t> Dritte Ebene</a:t>
            </a:r>
          </a:p>
          <a:p>
            <a:pPr lvl="3"/>
            <a:r>
              <a:rPr lang="de-DE"/>
              <a:t>Vierte Ebene</a:t>
            </a:r>
          </a:p>
          <a:p>
            <a:pPr lvl="4"/>
            <a:r>
              <a:rPr lang="de-DE"/>
              <a:t>Fünfte Ebene</a:t>
            </a:r>
          </a:p>
        </p:txBody>
      </p:sp>
      <p:sp>
        <p:nvSpPr>
          <p:cNvPr id="17" name="Titelplatzhalter 16"/>
          <p:cNvSpPr>
            <a:spLocks noGrp="1"/>
          </p:cNvSpPr>
          <p:nvPr>
            <p:ph type="title"/>
          </p:nvPr>
        </p:nvSpPr>
        <p:spPr>
          <a:xfrm>
            <a:off x="241218" y="161925"/>
            <a:ext cx="7213141" cy="555625"/>
          </a:xfrm>
          <a:prstGeom prst="rect">
            <a:avLst/>
          </a:prstGeom>
        </p:spPr>
        <p:txBody>
          <a:bodyPr vert="horz" lIns="0" tIns="45720" rIns="91440" bIns="45720" rtlCol="0" anchor="ctr">
            <a:normAutofit/>
          </a:bodyPr>
          <a:lstStyle/>
          <a:p>
            <a:r>
              <a:rPr lang="de-DE" dirty="0" smtClean="0"/>
              <a:t>Titelmasterformat durch Klicken bearbeiten</a:t>
            </a:r>
            <a:endParaRPr lang="de-DE" dirty="0"/>
          </a:p>
        </p:txBody>
      </p:sp>
      <p:sp>
        <p:nvSpPr>
          <p:cNvPr id="14" name="Textfeld 13"/>
          <p:cNvSpPr txBox="1"/>
          <p:nvPr/>
        </p:nvSpPr>
        <p:spPr>
          <a:xfrm>
            <a:off x="7880071" y="6488182"/>
            <a:ext cx="1889513" cy="246221"/>
          </a:xfrm>
          <a:prstGeom prst="rect">
            <a:avLst/>
          </a:prstGeom>
          <a:noFill/>
        </p:spPr>
        <p:txBody>
          <a:bodyPr wrap="square" rtlCol="0">
            <a:spAutoFit/>
          </a:bodyPr>
          <a:lstStyle/>
          <a:p>
            <a:pPr marL="0" marR="0" lvl="0" indent="0" algn="r" defTabSz="457178" rtl="0" eaLnBrk="1" fontAlgn="auto" latinLnBrk="0" hangingPunct="1">
              <a:lnSpc>
                <a:spcPct val="100000"/>
              </a:lnSpc>
              <a:spcBef>
                <a:spcPts val="0"/>
              </a:spcBef>
              <a:spcAft>
                <a:spcPts val="0"/>
              </a:spcAft>
              <a:buClrTx/>
              <a:buSzTx/>
              <a:buFontTx/>
              <a:buNone/>
              <a:tabLst/>
              <a:defRPr/>
            </a:pPr>
            <a:fld id="{EB9CFEAD-AB4D-5242-B9C2-B0375DA1868F}" type="slidenum">
              <a:rPr kumimoji="0" sz="1000" b="0" i="0" u="none" strike="noStrike" kern="1200" cap="none" spc="0" normalizeH="0" baseline="0" noProof="0" smtClean="0">
                <a:ln>
                  <a:noFill/>
                </a:ln>
                <a:solidFill>
                  <a:srgbClr val="7F7F7F"/>
                </a:solidFill>
                <a:effectLst/>
                <a:uLnTx/>
                <a:uFillTx/>
                <a:latin typeface="Arial"/>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‹Nr.›</a:t>
            </a:fld>
            <a:endParaRPr kumimoji="0" lang="de-DE" sz="4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6733699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iming>
    <p:tnLst>
      <p:par>
        <p:cTn id="1" dur="indefinite" restart="never" nodeType="tmRoot"/>
      </p:par>
    </p:tnLst>
  </p:timing>
  <p:txStyles>
    <p:titleStyle>
      <a:lvl1pPr marL="0" marR="0" indent="0" algn="l" defTabSz="457178" rtl="0" eaLnBrk="1" fontAlgn="auto" latinLnBrk="0" hangingPunct="1">
        <a:lnSpc>
          <a:spcPct val="100000"/>
        </a:lnSpc>
        <a:spcBef>
          <a:spcPct val="0"/>
        </a:spcBef>
        <a:spcAft>
          <a:spcPts val="0"/>
        </a:spcAft>
        <a:buNone/>
        <a:tabLst/>
        <a:defRPr sz="2000" b="1" i="1" kern="1200">
          <a:solidFill>
            <a:schemeClr val="tx2"/>
          </a:solidFill>
          <a:latin typeface="Arial"/>
          <a:ea typeface="+mj-ea"/>
          <a:cs typeface="Arial"/>
        </a:defRPr>
      </a:lvl1pPr>
    </p:titleStyle>
    <p:bodyStyle>
      <a:lvl1pPr marL="342882" indent="-342882" algn="l" defTabSz="457178" rtl="0" eaLnBrk="1" latinLnBrk="0" hangingPunct="1">
        <a:spcBef>
          <a:spcPct val="20000"/>
        </a:spcBef>
        <a:buSzPct val="100000"/>
        <a:buFontTx/>
        <a:buNone/>
        <a:defRPr sz="2200" b="1" i="1" kern="1200">
          <a:solidFill>
            <a:srgbClr val="004C8F"/>
          </a:solidFill>
          <a:latin typeface="Arial"/>
          <a:ea typeface="+mn-ea"/>
          <a:cs typeface="Arial"/>
        </a:defRPr>
      </a:lvl1pPr>
      <a:lvl2pPr marL="742913" indent="-285737" algn="l" defTabSz="457178" rtl="0" eaLnBrk="1" latinLnBrk="0" hangingPunct="1">
        <a:spcBef>
          <a:spcPct val="20000"/>
        </a:spcBef>
        <a:buSzPct val="100000"/>
        <a:buFontTx/>
        <a:buBlip>
          <a:blip r:embed="rId9"/>
        </a:buBlip>
        <a:defRPr sz="2200" kern="1200">
          <a:solidFill>
            <a:schemeClr val="tx1"/>
          </a:solidFill>
          <a:latin typeface="Arial"/>
          <a:ea typeface="+mn-ea"/>
          <a:cs typeface="Arial"/>
        </a:defRPr>
      </a:lvl2pPr>
      <a:lvl3pPr marL="1142942" indent="-228589" algn="l" defTabSz="457178" rtl="0" eaLnBrk="1" latinLnBrk="0" hangingPunct="1">
        <a:spcBef>
          <a:spcPct val="20000"/>
        </a:spcBef>
        <a:buSzPct val="100000"/>
        <a:buFontTx/>
        <a:buBlip>
          <a:blip r:embed="rId10"/>
        </a:buBlip>
        <a:defRPr sz="2200" kern="1200">
          <a:solidFill>
            <a:schemeClr val="tx1"/>
          </a:solidFill>
          <a:latin typeface="Arial"/>
          <a:ea typeface="+mn-ea"/>
          <a:cs typeface="Arial"/>
        </a:defRPr>
      </a:lvl3pPr>
      <a:lvl4pPr marL="1600120" indent="-228589" algn="l" defTabSz="457178" rtl="0" eaLnBrk="1" latinLnBrk="0" hangingPunct="1">
        <a:spcBef>
          <a:spcPct val="20000"/>
        </a:spcBef>
        <a:buFont typeface="Lucida Grande"/>
        <a:buChar char="»"/>
        <a:defRPr sz="1800" kern="1200">
          <a:solidFill>
            <a:schemeClr val="tx1"/>
          </a:solidFill>
          <a:latin typeface="Arial"/>
          <a:ea typeface="+mn-ea"/>
          <a:cs typeface="Arial"/>
        </a:defRPr>
      </a:lvl4pPr>
      <a:lvl5pPr marL="2057298" indent="-228589" algn="l" defTabSz="457178" rtl="0" eaLnBrk="1" latinLnBrk="0" hangingPunct="1">
        <a:spcBef>
          <a:spcPct val="20000"/>
        </a:spcBef>
        <a:buFont typeface="Arial"/>
        <a:buChar char="»"/>
        <a:defRPr sz="1400" kern="1200">
          <a:solidFill>
            <a:srgbClr val="7F7F7F"/>
          </a:solidFill>
          <a:latin typeface="Arial"/>
          <a:ea typeface="+mn-ea"/>
          <a:cs typeface="Arial"/>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6.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2"/>
          <p:cNvSpPr txBox="1">
            <a:spLocks/>
          </p:cNvSpPr>
          <p:nvPr/>
        </p:nvSpPr>
        <p:spPr>
          <a:xfrm>
            <a:off x="605533" y="3660599"/>
            <a:ext cx="9057580" cy="663751"/>
          </a:xfrm>
          <a:prstGeom prst="rect">
            <a:avLst/>
          </a:prstGeom>
        </p:spPr>
        <p:txBody>
          <a:bodyPr vert="horz" lIns="91440" tIns="45720" rIns="91440" bIns="45720" rtlCol="0" anchor="ctr">
            <a:normAutofit fontScale="25000" lnSpcReduction="20000"/>
          </a:bodyPr>
          <a:lstStyle>
            <a:lvl1pPr algn="l" defTabSz="457200" rtl="0" eaLnBrk="1" latinLnBrk="0" hangingPunct="1">
              <a:spcBef>
                <a:spcPct val="0"/>
              </a:spcBef>
              <a:buNone/>
              <a:defRPr sz="2800" b="1" i="1" kern="1200">
                <a:solidFill>
                  <a:schemeClr val="tx2"/>
                </a:solidFill>
                <a:latin typeface="Arial"/>
                <a:ea typeface="+mj-ea"/>
                <a:cs typeface="Arial"/>
              </a:defRPr>
            </a:lvl1pPr>
          </a:lstStyle>
          <a:p>
            <a:pPr fontAlgn="auto">
              <a:lnSpc>
                <a:spcPct val="120000"/>
              </a:lnSpc>
              <a:spcAft>
                <a:spcPts val="0"/>
              </a:spcAft>
            </a:pPr>
            <a:endParaRPr lang="en-US" sz="11200" dirty="0" smtClean="0"/>
          </a:p>
          <a:p>
            <a:pPr fontAlgn="auto">
              <a:lnSpc>
                <a:spcPct val="120000"/>
              </a:lnSpc>
              <a:spcAft>
                <a:spcPts val="0"/>
              </a:spcAft>
            </a:pPr>
            <a:r>
              <a:rPr lang="de-DE" sz="11200" dirty="0" smtClean="0"/>
              <a:t>Neuwagenkonfiguratoren aus Nutzersicht </a:t>
            </a:r>
            <a:endParaRPr lang="de-DE" sz="800" dirty="0" smtClean="0">
              <a:solidFill>
                <a:srgbClr val="004C8F"/>
              </a:solidFill>
            </a:endParaRPr>
          </a:p>
        </p:txBody>
      </p:sp>
      <p:sp>
        <p:nvSpPr>
          <p:cNvPr id="7" name="Textplatzhalter 13"/>
          <p:cNvSpPr>
            <a:spLocks noGrp="1"/>
          </p:cNvSpPr>
          <p:nvPr>
            <p:ph type="body" sz="quarter" idx="10"/>
          </p:nvPr>
        </p:nvSpPr>
        <p:spPr>
          <a:xfrm>
            <a:off x="605533" y="4466295"/>
            <a:ext cx="8915082" cy="581955"/>
          </a:xfrm>
        </p:spPr>
        <p:txBody>
          <a:bodyPr anchor="ctr">
            <a:noAutofit/>
          </a:bodyPr>
          <a:lstStyle/>
          <a:p>
            <a:pPr marL="0">
              <a:spcBef>
                <a:spcPts val="0"/>
              </a:spcBef>
            </a:pPr>
            <a:endParaRPr lang="de-DE" sz="1800" cap="none" dirty="0" smtClean="0"/>
          </a:p>
          <a:p>
            <a:pPr marL="0">
              <a:spcBef>
                <a:spcPts val="0"/>
              </a:spcBef>
            </a:pPr>
            <a:r>
              <a:rPr lang="de-DE" sz="1800" i="0" cap="none" dirty="0" smtClean="0"/>
              <a:t>Repräsentative</a:t>
            </a:r>
            <a:r>
              <a:rPr lang="de-DE" sz="1800" cap="none" dirty="0" smtClean="0"/>
              <a:t> </a:t>
            </a:r>
            <a:r>
              <a:rPr lang="de-DE" sz="1800" cap="none" dirty="0"/>
              <a:t>puls </a:t>
            </a:r>
            <a:r>
              <a:rPr lang="de-DE" sz="1800" i="0" cap="none" dirty="0" smtClean="0"/>
              <a:t>Trend</a:t>
            </a:r>
            <a:r>
              <a:rPr lang="de-DE" sz="1800" i="0" cap="none" dirty="0"/>
              <a:t>s</a:t>
            </a:r>
            <a:r>
              <a:rPr lang="de-DE" sz="1800" i="0" cap="none" dirty="0" smtClean="0"/>
              <a:t>tudie </a:t>
            </a:r>
            <a:r>
              <a:rPr lang="de-DE" sz="1800" i="0" cap="none" dirty="0"/>
              <a:t>bei </a:t>
            </a:r>
            <a:r>
              <a:rPr lang="de-DE" sz="1800" i="0" cap="none" dirty="0" smtClean="0"/>
              <a:t>1.049 </a:t>
            </a:r>
            <a:r>
              <a:rPr lang="de-DE" sz="1800" i="0" cap="none" dirty="0" smtClean="0"/>
              <a:t>Autokäufern zur Nutzung von Konfiguratoren bei der Neuwagensuche</a:t>
            </a:r>
            <a:endParaRPr lang="de-DE" sz="1800" cap="none" dirty="0"/>
          </a:p>
        </p:txBody>
      </p:sp>
      <p:sp>
        <p:nvSpPr>
          <p:cNvPr id="9" name="Textplatzhalter 14"/>
          <p:cNvSpPr txBox="1">
            <a:spLocks/>
          </p:cNvSpPr>
          <p:nvPr/>
        </p:nvSpPr>
        <p:spPr>
          <a:xfrm>
            <a:off x="605533" y="5472751"/>
            <a:ext cx="8915082" cy="1143947"/>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FontTx/>
              <a:buNone/>
              <a:defRPr sz="1600" kern="1200">
                <a:solidFill>
                  <a:srgbClr val="7F7F7F"/>
                </a:solidFill>
                <a:latin typeface="+mn-lt"/>
                <a:ea typeface="+mn-ea"/>
                <a:cs typeface="+mn-cs"/>
              </a:defRPr>
            </a:lvl1pPr>
            <a:lvl2pPr marL="742950" indent="-285750" algn="l" defTabSz="457200" rtl="0" eaLnBrk="1" latinLnBrk="0" hangingPunct="1">
              <a:spcBef>
                <a:spcPct val="20000"/>
              </a:spcBef>
              <a:buSzPct val="100000"/>
              <a:buFontTx/>
              <a:buBlip>
                <a:blip r:embed="rId2"/>
              </a:buBlip>
              <a:defRPr sz="1600" kern="1200">
                <a:solidFill>
                  <a:srgbClr val="7F7F7F"/>
                </a:solidFill>
                <a:latin typeface="+mn-lt"/>
                <a:ea typeface="+mn-ea"/>
                <a:cs typeface="+mn-cs"/>
              </a:defRPr>
            </a:lvl2pPr>
            <a:lvl3pPr marL="1143000" indent="-228600" algn="l" defTabSz="457200" rtl="0" eaLnBrk="1" latinLnBrk="0" hangingPunct="1">
              <a:spcBef>
                <a:spcPct val="20000"/>
              </a:spcBef>
              <a:buSzPct val="100000"/>
              <a:buFontTx/>
              <a:buBlip>
                <a:blip r:embed="rId3"/>
              </a:buBlip>
              <a:defRPr sz="1600" kern="1200">
                <a:solidFill>
                  <a:srgbClr val="7F7F7F"/>
                </a:solidFill>
                <a:latin typeface="+mn-lt"/>
                <a:ea typeface="+mn-ea"/>
                <a:cs typeface="+mn-cs"/>
              </a:defRPr>
            </a:lvl3pPr>
            <a:lvl4pPr marL="1600200" indent="-228600" algn="l" defTabSz="457200" rtl="0" eaLnBrk="1" latinLnBrk="0" hangingPunct="1">
              <a:spcBef>
                <a:spcPct val="20000"/>
              </a:spcBef>
              <a:buFont typeface="Lucida Grande"/>
              <a:buChar char="»"/>
              <a:defRPr sz="1600" kern="1200">
                <a:solidFill>
                  <a:srgbClr val="7F7F7F"/>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de-DE" sz="1400" b="0" i="1" dirty="0" smtClean="0"/>
              <a:t>puls</a:t>
            </a:r>
            <a:r>
              <a:rPr lang="de-DE" sz="1400" b="0" dirty="0" smtClean="0"/>
              <a:t> Marktforschung GmbH</a:t>
            </a:r>
          </a:p>
          <a:p>
            <a:pPr fontAlgn="auto">
              <a:spcAft>
                <a:spcPts val="0"/>
              </a:spcAft>
            </a:pPr>
            <a:r>
              <a:rPr lang="de-DE" sz="1400" b="0" dirty="0" smtClean="0"/>
              <a:t>Röthenbacher Straße 2	</a:t>
            </a:r>
          </a:p>
          <a:p>
            <a:pPr fontAlgn="auto">
              <a:spcAft>
                <a:spcPts val="0"/>
              </a:spcAft>
            </a:pPr>
            <a:r>
              <a:rPr lang="de-DE" sz="1400" b="0" dirty="0" smtClean="0"/>
              <a:t>90571 Schwaig bei Nürnberg</a:t>
            </a:r>
          </a:p>
          <a:p>
            <a:pPr fontAlgn="auto">
              <a:spcBef>
                <a:spcPts val="1200"/>
              </a:spcBef>
              <a:spcAft>
                <a:spcPts val="0"/>
              </a:spcAft>
            </a:pPr>
            <a:r>
              <a:rPr lang="de-DE" sz="1400" b="0" u="sng" dirty="0" smtClean="0"/>
              <a:t>www.puls-marktforschung.de</a:t>
            </a:r>
            <a:endParaRPr lang="de-DE" sz="1400" b="0" u="sng" dirty="0"/>
          </a:p>
        </p:txBody>
      </p:sp>
    </p:spTree>
    <p:extLst>
      <p:ext uri="{BB962C8B-B14F-4D97-AF65-F5344CB8AC3E}">
        <p14:creationId xmlns:p14="http://schemas.microsoft.com/office/powerpoint/2010/main" val="4249624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smtClean="0"/>
              <a:t>Typische Individualprojekte von puls in der Automobilbranche</a:t>
            </a:r>
            <a:endParaRPr lang="de-DE" dirty="0"/>
          </a:p>
        </p:txBody>
      </p:sp>
      <p:sp>
        <p:nvSpPr>
          <p:cNvPr id="19" name="Rechteck 18"/>
          <p:cNvSpPr/>
          <p:nvPr/>
        </p:nvSpPr>
        <p:spPr>
          <a:xfrm>
            <a:off x="6866467" y="6146800"/>
            <a:ext cx="2260600" cy="5914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sp>
        <p:nvSpPr>
          <p:cNvPr id="11" name="Rechteck 10"/>
          <p:cNvSpPr/>
          <p:nvPr/>
        </p:nvSpPr>
        <p:spPr>
          <a:xfrm>
            <a:off x="273226" y="5099494"/>
            <a:ext cx="2491185" cy="1089904"/>
          </a:xfrm>
          <a:prstGeom prst="rect">
            <a:avLst/>
          </a:prstGeom>
          <a:solidFill>
            <a:schemeClr val="tx1">
              <a:lumMod val="10000"/>
              <a:lumOff val="9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fontAlgn="auto">
              <a:spcBef>
                <a:spcPts val="0"/>
              </a:spcBef>
              <a:spcAft>
                <a:spcPts val="0"/>
              </a:spcAft>
            </a:pPr>
            <a:r>
              <a:rPr lang="de-DE" sz="1200" dirty="0" smtClean="0">
                <a:solidFill>
                  <a:srgbClr val="141313"/>
                </a:solidFill>
              </a:rPr>
              <a:t>Mitarbeiter</a:t>
            </a:r>
            <a:endParaRPr lang="de-DE" sz="1200" dirty="0">
              <a:solidFill>
                <a:srgbClr val="141313"/>
              </a:solidFill>
            </a:endParaRPr>
          </a:p>
        </p:txBody>
      </p:sp>
      <p:sp>
        <p:nvSpPr>
          <p:cNvPr id="12" name="Rechteck 11"/>
          <p:cNvSpPr/>
          <p:nvPr/>
        </p:nvSpPr>
        <p:spPr>
          <a:xfrm>
            <a:off x="273226" y="3947888"/>
            <a:ext cx="2491185" cy="1089904"/>
          </a:xfrm>
          <a:prstGeom prst="rect">
            <a:avLst/>
          </a:prstGeom>
          <a:solidFill>
            <a:schemeClr val="tx1">
              <a:lumMod val="10000"/>
              <a:lumOff val="9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fontAlgn="auto">
              <a:spcBef>
                <a:spcPts val="0"/>
              </a:spcBef>
              <a:spcAft>
                <a:spcPts val="0"/>
              </a:spcAft>
            </a:pPr>
            <a:r>
              <a:rPr lang="de-DE" sz="1200" dirty="0" smtClean="0">
                <a:solidFill>
                  <a:srgbClr val="141313"/>
                </a:solidFill>
              </a:rPr>
              <a:t>Autobanken/Versicherungen</a:t>
            </a:r>
            <a:endParaRPr lang="en-US" sz="1200" dirty="0">
              <a:solidFill>
                <a:srgbClr val="141313"/>
              </a:solidFill>
            </a:endParaRPr>
          </a:p>
        </p:txBody>
      </p:sp>
      <p:sp>
        <p:nvSpPr>
          <p:cNvPr id="13" name="Rechteck 12"/>
          <p:cNvSpPr/>
          <p:nvPr/>
        </p:nvSpPr>
        <p:spPr>
          <a:xfrm>
            <a:off x="269400" y="1644676"/>
            <a:ext cx="2491185" cy="1089904"/>
          </a:xfrm>
          <a:prstGeom prst="rect">
            <a:avLst/>
          </a:prstGeom>
          <a:solidFill>
            <a:schemeClr val="tx1">
              <a:lumMod val="10000"/>
              <a:lumOff val="9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fontAlgn="auto">
              <a:spcBef>
                <a:spcPts val="0"/>
              </a:spcBef>
              <a:spcAft>
                <a:spcPts val="0"/>
              </a:spcAft>
            </a:pPr>
            <a:r>
              <a:rPr lang="de-DE" sz="1200" dirty="0" smtClean="0">
                <a:solidFill>
                  <a:srgbClr val="141313"/>
                </a:solidFill>
              </a:rPr>
              <a:t>Automobilhersteller/Händler</a:t>
            </a:r>
            <a:endParaRPr lang="en-US" sz="1200" dirty="0">
              <a:solidFill>
                <a:srgbClr val="141313"/>
              </a:solidFill>
            </a:endParaRPr>
          </a:p>
        </p:txBody>
      </p:sp>
      <p:sp>
        <p:nvSpPr>
          <p:cNvPr id="14" name="Rechteck 13"/>
          <p:cNvSpPr/>
          <p:nvPr/>
        </p:nvSpPr>
        <p:spPr>
          <a:xfrm>
            <a:off x="2838963" y="1644676"/>
            <a:ext cx="6521605" cy="1089904"/>
          </a:xfrm>
          <a:prstGeom prst="rect">
            <a:avLst/>
          </a:prstGeom>
          <a:solidFill>
            <a:schemeClr val="bg1"/>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lstStyle/>
          <a:p>
            <a:pPr defTabSz="457200" fontAlgn="auto">
              <a:spcBef>
                <a:spcPts val="0"/>
              </a:spcBef>
              <a:spcAft>
                <a:spcPts val="1800"/>
              </a:spcAft>
              <a:tabLst>
                <a:tab pos="3232150" algn="l"/>
              </a:tabLst>
            </a:pPr>
            <a:r>
              <a:rPr lang="de-DE" sz="1200" b="0" dirty="0" err="1" smtClean="0">
                <a:solidFill>
                  <a:srgbClr val="141313"/>
                </a:solidFill>
              </a:rPr>
              <a:t>Sales</a:t>
            </a:r>
            <a:r>
              <a:rPr lang="de-DE" sz="1200" b="0" dirty="0" smtClean="0">
                <a:solidFill>
                  <a:srgbClr val="141313"/>
                </a:solidFill>
              </a:rPr>
              <a:t> Driver Analysen Markendifferenzierung</a:t>
            </a:r>
            <a:r>
              <a:rPr lang="de-DE" sz="1200" b="0" dirty="0">
                <a:solidFill>
                  <a:srgbClr val="141313"/>
                </a:solidFill>
              </a:rPr>
              <a:t>, Händlerzufriedenheit, </a:t>
            </a:r>
            <a:r>
              <a:rPr lang="de-DE" sz="1200" b="0" dirty="0" err="1">
                <a:solidFill>
                  <a:srgbClr val="141313"/>
                </a:solidFill>
              </a:rPr>
              <a:t>Local</a:t>
            </a:r>
            <a:r>
              <a:rPr lang="de-DE" sz="1200" b="0" dirty="0">
                <a:solidFill>
                  <a:srgbClr val="141313"/>
                </a:solidFill>
              </a:rPr>
              <a:t> Hero </a:t>
            </a:r>
            <a:r>
              <a:rPr lang="de-DE" sz="1200" b="0" dirty="0" smtClean="0">
                <a:solidFill>
                  <a:srgbClr val="141313"/>
                </a:solidFill>
              </a:rPr>
              <a:t>Konzepte, Marktpotenziale</a:t>
            </a:r>
            <a:r>
              <a:rPr lang="de-DE" sz="1200" b="0" dirty="0">
                <a:solidFill>
                  <a:srgbClr val="141313"/>
                </a:solidFill>
              </a:rPr>
              <a:t>, Kundenfeedbackkonzepte, Analyse und Treiber der </a:t>
            </a:r>
            <a:r>
              <a:rPr lang="de-DE" sz="1200" b="0" dirty="0" smtClean="0">
                <a:solidFill>
                  <a:srgbClr val="141313"/>
                </a:solidFill>
              </a:rPr>
              <a:t>Kundenloyalität</a:t>
            </a:r>
            <a:endParaRPr lang="de-DE" sz="1200" b="0" dirty="0">
              <a:solidFill>
                <a:srgbClr val="141313"/>
              </a:solidFill>
            </a:endParaRPr>
          </a:p>
        </p:txBody>
      </p:sp>
      <p:sp>
        <p:nvSpPr>
          <p:cNvPr id="15" name="Rechteck 14"/>
          <p:cNvSpPr/>
          <p:nvPr/>
        </p:nvSpPr>
        <p:spPr>
          <a:xfrm>
            <a:off x="273226" y="2796282"/>
            <a:ext cx="2491185" cy="1089904"/>
          </a:xfrm>
          <a:prstGeom prst="rect">
            <a:avLst/>
          </a:prstGeom>
          <a:solidFill>
            <a:schemeClr val="tx1">
              <a:lumMod val="10000"/>
              <a:lumOff val="9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defTabSz="457200" fontAlgn="auto">
              <a:spcBef>
                <a:spcPts val="0"/>
              </a:spcBef>
              <a:spcAft>
                <a:spcPts val="0"/>
              </a:spcAft>
            </a:pPr>
            <a:r>
              <a:rPr lang="de-DE" sz="1200" dirty="0">
                <a:solidFill>
                  <a:srgbClr val="141313"/>
                </a:solidFill>
              </a:rPr>
              <a:t>Automobilvertrieb 3.0</a:t>
            </a:r>
            <a:endParaRPr lang="en-US" sz="1200" dirty="0">
              <a:solidFill>
                <a:srgbClr val="141313"/>
              </a:solidFill>
            </a:endParaRPr>
          </a:p>
        </p:txBody>
      </p:sp>
      <p:sp>
        <p:nvSpPr>
          <p:cNvPr id="16" name="Rechteck 15"/>
          <p:cNvSpPr/>
          <p:nvPr/>
        </p:nvSpPr>
        <p:spPr>
          <a:xfrm>
            <a:off x="2838962" y="2797454"/>
            <a:ext cx="6521605" cy="1089904"/>
          </a:xfrm>
          <a:prstGeom prst="rect">
            <a:avLst/>
          </a:prstGeom>
          <a:solidFill>
            <a:schemeClr val="bg1"/>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lstStyle/>
          <a:p>
            <a:pPr defTabSz="457200" fontAlgn="auto">
              <a:spcBef>
                <a:spcPts val="0"/>
              </a:spcBef>
              <a:spcAft>
                <a:spcPts val="1800"/>
              </a:spcAft>
              <a:tabLst>
                <a:tab pos="3232150" algn="l"/>
              </a:tabLst>
            </a:pPr>
            <a:r>
              <a:rPr lang="de-DE" sz="1200" b="0" dirty="0">
                <a:solidFill>
                  <a:srgbClr val="141313"/>
                </a:solidFill>
              </a:rPr>
              <a:t>Customer Journey- und </a:t>
            </a:r>
            <a:r>
              <a:rPr lang="de-DE" sz="1200" b="0" dirty="0" smtClean="0">
                <a:solidFill>
                  <a:srgbClr val="141313"/>
                </a:solidFill>
              </a:rPr>
              <a:t>Kundenkontaktpunktanalysen, </a:t>
            </a:r>
            <a:r>
              <a:rPr lang="de-DE" sz="1200" b="0" dirty="0">
                <a:solidFill>
                  <a:srgbClr val="141313"/>
                </a:solidFill>
              </a:rPr>
              <a:t>Multi </a:t>
            </a:r>
            <a:r>
              <a:rPr lang="de-DE" sz="1200" b="0" dirty="0" smtClean="0">
                <a:solidFill>
                  <a:srgbClr val="141313"/>
                </a:solidFill>
              </a:rPr>
              <a:t>Channel-Strategien</a:t>
            </a:r>
            <a:r>
              <a:rPr lang="de-DE" sz="1200" b="0" dirty="0">
                <a:solidFill>
                  <a:srgbClr val="141313"/>
                </a:solidFill>
              </a:rPr>
              <a:t>, Google-</a:t>
            </a:r>
            <a:r>
              <a:rPr lang="de-DE" sz="1200" b="0" dirty="0" err="1">
                <a:solidFill>
                  <a:srgbClr val="141313"/>
                </a:solidFill>
              </a:rPr>
              <a:t>Insights</a:t>
            </a:r>
            <a:r>
              <a:rPr lang="de-DE" sz="1200" b="0" dirty="0">
                <a:solidFill>
                  <a:srgbClr val="141313"/>
                </a:solidFill>
              </a:rPr>
              <a:t>, Erfolgsmessung von </a:t>
            </a:r>
            <a:r>
              <a:rPr lang="de-DE" sz="1200" b="0" dirty="0" smtClean="0">
                <a:solidFill>
                  <a:srgbClr val="141313"/>
                </a:solidFill>
              </a:rPr>
              <a:t>Facebook-Aktivitäten</a:t>
            </a:r>
            <a:r>
              <a:rPr lang="de-DE" sz="1200" b="0" dirty="0">
                <a:solidFill>
                  <a:srgbClr val="141313"/>
                </a:solidFill>
              </a:rPr>
              <a:t>, </a:t>
            </a:r>
            <a:r>
              <a:rPr lang="de-DE" sz="1200" b="0" dirty="0" smtClean="0">
                <a:solidFill>
                  <a:srgbClr val="141313"/>
                </a:solidFill>
              </a:rPr>
              <a:t>Autokaufberater </a:t>
            </a:r>
            <a:r>
              <a:rPr lang="de-DE" sz="1200" b="0" dirty="0" err="1">
                <a:solidFill>
                  <a:srgbClr val="141313"/>
                </a:solidFill>
              </a:rPr>
              <a:t>GenauMeinAuto</a:t>
            </a:r>
            <a:endParaRPr lang="de-DE" sz="1200" b="0" dirty="0">
              <a:solidFill>
                <a:srgbClr val="141313"/>
              </a:solidFill>
            </a:endParaRPr>
          </a:p>
        </p:txBody>
      </p:sp>
      <p:sp>
        <p:nvSpPr>
          <p:cNvPr id="17" name="Rechteck 16"/>
          <p:cNvSpPr/>
          <p:nvPr/>
        </p:nvSpPr>
        <p:spPr>
          <a:xfrm>
            <a:off x="2838963" y="3950232"/>
            <a:ext cx="6521605" cy="1089904"/>
          </a:xfrm>
          <a:prstGeom prst="rect">
            <a:avLst/>
          </a:prstGeom>
          <a:solidFill>
            <a:schemeClr val="bg1"/>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lstStyle/>
          <a:p>
            <a:pPr defTabSz="457200" fontAlgn="auto">
              <a:spcBef>
                <a:spcPts val="0"/>
              </a:spcBef>
              <a:spcAft>
                <a:spcPts val="1800"/>
              </a:spcAft>
              <a:tabLst>
                <a:tab pos="3232150" algn="l"/>
              </a:tabLst>
            </a:pPr>
            <a:r>
              <a:rPr lang="de-DE" sz="1200" b="0" dirty="0" smtClean="0">
                <a:solidFill>
                  <a:srgbClr val="141313"/>
                </a:solidFill>
              </a:rPr>
              <a:t>Händlerzufriedenheit / Beziehungsmanagement </a:t>
            </a:r>
            <a:r>
              <a:rPr lang="de-DE" sz="1200" b="0" dirty="0">
                <a:solidFill>
                  <a:srgbClr val="141313"/>
                </a:solidFill>
              </a:rPr>
              <a:t>zu den Händlern, </a:t>
            </a:r>
            <a:r>
              <a:rPr lang="de-DE" sz="1200" b="0" dirty="0" smtClean="0">
                <a:solidFill>
                  <a:srgbClr val="141313"/>
                </a:solidFill>
              </a:rPr>
              <a:t>Customer </a:t>
            </a:r>
            <a:r>
              <a:rPr lang="de-DE" sz="1200" b="0" dirty="0">
                <a:solidFill>
                  <a:srgbClr val="141313"/>
                </a:solidFill>
              </a:rPr>
              <a:t>Journey automobiler Finanzierungs- und </a:t>
            </a:r>
            <a:r>
              <a:rPr lang="de-DE" sz="1200" b="0" dirty="0" smtClean="0">
                <a:solidFill>
                  <a:srgbClr val="141313"/>
                </a:solidFill>
              </a:rPr>
              <a:t>Versicherungskunden</a:t>
            </a:r>
            <a:endParaRPr lang="de-DE" sz="1200" b="0" dirty="0">
              <a:solidFill>
                <a:srgbClr val="141313"/>
              </a:solidFill>
            </a:endParaRPr>
          </a:p>
        </p:txBody>
      </p:sp>
      <p:sp>
        <p:nvSpPr>
          <p:cNvPr id="18" name="Rechteck 17"/>
          <p:cNvSpPr/>
          <p:nvPr/>
        </p:nvSpPr>
        <p:spPr>
          <a:xfrm>
            <a:off x="2838963" y="5103010"/>
            <a:ext cx="6521605" cy="1089904"/>
          </a:xfrm>
          <a:prstGeom prst="rect">
            <a:avLst/>
          </a:prstGeom>
          <a:solidFill>
            <a:schemeClr val="bg1"/>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lstStyle/>
          <a:p>
            <a:pPr defTabSz="457200" fontAlgn="auto">
              <a:spcBef>
                <a:spcPts val="0"/>
              </a:spcBef>
              <a:spcAft>
                <a:spcPts val="0"/>
              </a:spcAft>
            </a:pPr>
            <a:r>
              <a:rPr lang="de-DE" sz="1200" b="0" dirty="0">
                <a:solidFill>
                  <a:srgbClr val="141313"/>
                </a:solidFill>
              </a:rPr>
              <a:t>Mitarbeiterbefragungen, </a:t>
            </a:r>
            <a:r>
              <a:rPr lang="de-DE" sz="1200" b="0" dirty="0" err="1">
                <a:solidFill>
                  <a:srgbClr val="141313"/>
                </a:solidFill>
              </a:rPr>
              <a:t>Employer</a:t>
            </a:r>
            <a:r>
              <a:rPr lang="de-DE" sz="1200" b="0" dirty="0">
                <a:solidFill>
                  <a:srgbClr val="141313"/>
                </a:solidFill>
              </a:rPr>
              <a:t> Branding Konzepte</a:t>
            </a:r>
            <a:endParaRPr lang="en-US" sz="1200" b="0" dirty="0">
              <a:solidFill>
                <a:srgbClr val="141313"/>
              </a:solidFill>
            </a:endParaRPr>
          </a:p>
        </p:txBody>
      </p:sp>
    </p:spTree>
    <p:extLst>
      <p:ext uri="{BB962C8B-B14F-4D97-AF65-F5344CB8AC3E}">
        <p14:creationId xmlns:p14="http://schemas.microsoft.com/office/powerpoint/2010/main" val="5245527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273050" y="3294669"/>
            <a:ext cx="1127125" cy="922336"/>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sp>
        <p:nvSpPr>
          <p:cNvPr id="6" name="Titel 5"/>
          <p:cNvSpPr>
            <a:spLocks noGrp="1"/>
          </p:cNvSpPr>
          <p:nvPr>
            <p:ph type="title"/>
          </p:nvPr>
        </p:nvSpPr>
        <p:spPr/>
        <p:txBody>
          <a:bodyPr>
            <a:normAutofit/>
          </a:bodyPr>
          <a:lstStyle/>
          <a:p>
            <a:r>
              <a:rPr lang="de-DE" dirty="0" smtClean="0"/>
              <a:t>Laufende Projekte von puls </a:t>
            </a:r>
            <a:r>
              <a:rPr lang="de-DE" dirty="0"/>
              <a:t>in der Automobilbranche</a:t>
            </a:r>
          </a:p>
        </p:txBody>
      </p:sp>
      <p:sp>
        <p:nvSpPr>
          <p:cNvPr id="2" name="Rechteck 1"/>
          <p:cNvSpPr/>
          <p:nvPr/>
        </p:nvSpPr>
        <p:spPr>
          <a:xfrm>
            <a:off x="273050" y="5285791"/>
            <a:ext cx="1127125" cy="922336"/>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sp>
        <p:nvSpPr>
          <p:cNvPr id="10" name="Rechteck 9"/>
          <p:cNvSpPr/>
          <p:nvPr/>
        </p:nvSpPr>
        <p:spPr>
          <a:xfrm>
            <a:off x="1489075" y="5283448"/>
            <a:ext cx="8180388" cy="92233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de-DE" sz="1400" dirty="0">
                <a:solidFill>
                  <a:srgbClr val="141313"/>
                </a:solidFill>
              </a:rPr>
              <a:t>Automotive </a:t>
            </a:r>
            <a:r>
              <a:rPr lang="de-DE" sz="1400" dirty="0" err="1" smtClean="0">
                <a:solidFill>
                  <a:srgbClr val="141313"/>
                </a:solidFill>
              </a:rPr>
              <a:t>WebScreening</a:t>
            </a:r>
            <a:r>
              <a:rPr lang="de-DE" sz="1400" dirty="0" smtClean="0">
                <a:solidFill>
                  <a:srgbClr val="141313"/>
                </a:solidFill>
              </a:rPr>
              <a:t>/ </a:t>
            </a:r>
            <a:r>
              <a:rPr lang="de-DE" sz="1400" dirty="0">
                <a:solidFill>
                  <a:srgbClr val="141313"/>
                </a:solidFill>
              </a:rPr>
              <a:t>Google </a:t>
            </a:r>
            <a:r>
              <a:rPr lang="de-DE" sz="1400" dirty="0" smtClean="0">
                <a:solidFill>
                  <a:srgbClr val="141313"/>
                </a:solidFill>
              </a:rPr>
              <a:t>Trends</a:t>
            </a:r>
            <a:endParaRPr lang="de-DE" sz="1400" dirty="0">
              <a:solidFill>
                <a:srgbClr val="141313"/>
              </a:solidFill>
            </a:endParaRPr>
          </a:p>
          <a:p>
            <a:pPr defTabSz="457200" fontAlgn="auto">
              <a:spcBef>
                <a:spcPts val="0"/>
              </a:spcBef>
              <a:spcAft>
                <a:spcPts val="0"/>
              </a:spcAft>
            </a:pPr>
            <a:r>
              <a:rPr lang="de-DE" sz="1200" b="0" dirty="0">
                <a:solidFill>
                  <a:srgbClr val="141313"/>
                </a:solidFill>
              </a:rPr>
              <a:t>Analyse der Kundenbewertungen im Web 2.0 sowie der Google-Suchanfragen zu Automobilherstellern, </a:t>
            </a:r>
            <a:endParaRPr lang="de-DE" sz="1200" b="0" dirty="0" smtClean="0">
              <a:solidFill>
                <a:srgbClr val="141313"/>
              </a:solidFill>
            </a:endParaRPr>
          </a:p>
          <a:p>
            <a:pPr defTabSz="457200" fontAlgn="auto">
              <a:spcBef>
                <a:spcPts val="0"/>
              </a:spcBef>
              <a:spcAft>
                <a:spcPts val="0"/>
              </a:spcAft>
            </a:pPr>
            <a:r>
              <a:rPr lang="de-DE" sz="1200" b="0" dirty="0" smtClean="0">
                <a:solidFill>
                  <a:srgbClr val="141313"/>
                </a:solidFill>
              </a:rPr>
              <a:t>Fahrzeugen</a:t>
            </a:r>
            <a:r>
              <a:rPr lang="de-DE" sz="1200" b="0" dirty="0">
                <a:solidFill>
                  <a:srgbClr val="141313"/>
                </a:solidFill>
              </a:rPr>
              <a:t>, Autohäusern etc. </a:t>
            </a:r>
          </a:p>
        </p:txBody>
      </p:sp>
      <p:sp>
        <p:nvSpPr>
          <p:cNvPr id="11" name="Rechteck 10"/>
          <p:cNvSpPr/>
          <p:nvPr/>
        </p:nvSpPr>
        <p:spPr>
          <a:xfrm>
            <a:off x="273050" y="1284822"/>
            <a:ext cx="1127125" cy="922336"/>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sp>
        <p:nvSpPr>
          <p:cNvPr id="12" name="Rechteck 11"/>
          <p:cNvSpPr/>
          <p:nvPr/>
        </p:nvSpPr>
        <p:spPr>
          <a:xfrm>
            <a:off x="1489075" y="1292870"/>
            <a:ext cx="8180388" cy="92233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de-DE" sz="1400" dirty="0">
                <a:solidFill>
                  <a:srgbClr val="141313"/>
                </a:solidFill>
              </a:rPr>
              <a:t>Autohaus Online-Panel </a:t>
            </a:r>
          </a:p>
          <a:p>
            <a:pPr defTabSz="457200" fontAlgn="auto">
              <a:spcBef>
                <a:spcPts val="0"/>
              </a:spcBef>
              <a:spcAft>
                <a:spcPts val="0"/>
              </a:spcAft>
            </a:pPr>
            <a:r>
              <a:rPr lang="de-DE" sz="1200" b="0" dirty="0">
                <a:solidFill>
                  <a:srgbClr val="141313"/>
                </a:solidFill>
              </a:rPr>
              <a:t>Händler-Panel bei 1.600 Entscheidern in </a:t>
            </a:r>
            <a:r>
              <a:rPr lang="de-DE" sz="1200" b="0" dirty="0" smtClean="0">
                <a:solidFill>
                  <a:srgbClr val="141313"/>
                </a:solidFill>
              </a:rPr>
              <a:t>Autohäusern</a:t>
            </a:r>
            <a:endParaRPr lang="de-DE" sz="1200" b="0" dirty="0">
              <a:solidFill>
                <a:srgbClr val="141313"/>
              </a:solidFill>
            </a:endParaRPr>
          </a:p>
        </p:txBody>
      </p:sp>
      <p:sp>
        <p:nvSpPr>
          <p:cNvPr id="13" name="Rechteck 12"/>
          <p:cNvSpPr/>
          <p:nvPr/>
        </p:nvSpPr>
        <p:spPr>
          <a:xfrm>
            <a:off x="273050" y="2294941"/>
            <a:ext cx="1127125" cy="922336"/>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sp>
        <p:nvSpPr>
          <p:cNvPr id="14" name="Rechteck 13"/>
          <p:cNvSpPr/>
          <p:nvPr/>
        </p:nvSpPr>
        <p:spPr>
          <a:xfrm>
            <a:off x="1489075" y="2292598"/>
            <a:ext cx="8180388" cy="92233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de-DE" sz="1400" i="1" dirty="0" err="1">
                <a:solidFill>
                  <a:srgbClr val="141313"/>
                </a:solidFill>
              </a:rPr>
              <a:t>puls</a:t>
            </a:r>
            <a:r>
              <a:rPr lang="de-DE" sz="1400" dirty="0" err="1">
                <a:solidFill>
                  <a:srgbClr val="141313"/>
                </a:solidFill>
              </a:rPr>
              <a:t>Schlag</a:t>
            </a:r>
            <a:r>
              <a:rPr lang="de-DE" sz="1400" dirty="0">
                <a:solidFill>
                  <a:srgbClr val="141313"/>
                </a:solidFill>
              </a:rPr>
              <a:t> </a:t>
            </a:r>
          </a:p>
          <a:p>
            <a:pPr defTabSz="457200" fontAlgn="auto">
              <a:spcBef>
                <a:spcPts val="0"/>
              </a:spcBef>
              <a:spcAft>
                <a:spcPts val="0"/>
              </a:spcAft>
            </a:pPr>
            <a:r>
              <a:rPr lang="de-DE" sz="1200" b="0" dirty="0">
                <a:solidFill>
                  <a:srgbClr val="141313"/>
                </a:solidFill>
              </a:rPr>
              <a:t>Monatliche Erhebung der Konjunktur- und Verkaufserwartungen der Autohäuser </a:t>
            </a:r>
          </a:p>
          <a:p>
            <a:pPr defTabSz="457200" fontAlgn="auto">
              <a:spcBef>
                <a:spcPts val="0"/>
              </a:spcBef>
              <a:spcAft>
                <a:spcPts val="0"/>
              </a:spcAft>
            </a:pPr>
            <a:r>
              <a:rPr lang="de-DE" sz="1200" b="0" dirty="0">
                <a:solidFill>
                  <a:srgbClr val="141313"/>
                </a:solidFill>
              </a:rPr>
              <a:t>(Seit 2000 in Kooperation mit der Fachzeitschrift AUTOHAUS)</a:t>
            </a:r>
          </a:p>
        </p:txBody>
      </p:sp>
      <p:sp>
        <p:nvSpPr>
          <p:cNvPr id="16" name="Rechteck 15"/>
          <p:cNvSpPr/>
          <p:nvPr/>
        </p:nvSpPr>
        <p:spPr>
          <a:xfrm>
            <a:off x="1489075" y="3292326"/>
            <a:ext cx="8180388" cy="922336"/>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de-DE" sz="1400" dirty="0" err="1" smtClean="0">
                <a:solidFill>
                  <a:srgbClr val="141313"/>
                </a:solidFill>
              </a:rPr>
              <a:t>SchwackeMarkenMonitor</a:t>
            </a:r>
            <a:r>
              <a:rPr lang="de-DE" sz="1400" dirty="0" smtClean="0">
                <a:solidFill>
                  <a:srgbClr val="141313"/>
                </a:solidFill>
              </a:rPr>
              <a:t>/ </a:t>
            </a:r>
            <a:r>
              <a:rPr lang="de-DE" sz="1400" dirty="0">
                <a:solidFill>
                  <a:srgbClr val="141313"/>
                </a:solidFill>
              </a:rPr>
              <a:t>AUTOHAUS </a:t>
            </a:r>
            <a:r>
              <a:rPr lang="de-DE" sz="1400" dirty="0" err="1">
                <a:solidFill>
                  <a:srgbClr val="141313"/>
                </a:solidFill>
              </a:rPr>
              <a:t>BankenMonitor</a:t>
            </a:r>
            <a:r>
              <a:rPr lang="de-DE" sz="1400" dirty="0">
                <a:solidFill>
                  <a:srgbClr val="141313"/>
                </a:solidFill>
              </a:rPr>
              <a:t>/ AUTOHAUS </a:t>
            </a:r>
            <a:r>
              <a:rPr lang="de-DE" sz="1400" dirty="0" err="1">
                <a:solidFill>
                  <a:srgbClr val="141313"/>
                </a:solidFill>
              </a:rPr>
              <a:t>VersicherungsMonitor</a:t>
            </a:r>
            <a:r>
              <a:rPr lang="de-DE" sz="1400" dirty="0">
                <a:solidFill>
                  <a:srgbClr val="141313"/>
                </a:solidFill>
              </a:rPr>
              <a:t> </a:t>
            </a:r>
          </a:p>
          <a:p>
            <a:pPr defTabSz="457200" fontAlgn="auto">
              <a:spcBef>
                <a:spcPts val="0"/>
              </a:spcBef>
              <a:spcAft>
                <a:spcPts val="0"/>
              </a:spcAft>
            </a:pPr>
            <a:r>
              <a:rPr lang="de-DE" sz="1200" b="0" dirty="0">
                <a:solidFill>
                  <a:srgbClr val="141313"/>
                </a:solidFill>
              </a:rPr>
              <a:t>Jährliche Messungen der Händlerzufriedenheit mit Herstellern/Importeuren, Autobanken und Versicherungen.</a:t>
            </a:r>
          </a:p>
        </p:txBody>
      </p:sp>
      <p:sp>
        <p:nvSpPr>
          <p:cNvPr id="17" name="Rechteck 16"/>
          <p:cNvSpPr/>
          <p:nvPr/>
        </p:nvSpPr>
        <p:spPr>
          <a:xfrm>
            <a:off x="273049" y="4294398"/>
            <a:ext cx="1127125" cy="922336"/>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sp>
        <p:nvSpPr>
          <p:cNvPr id="18" name="Rechteck 17"/>
          <p:cNvSpPr/>
          <p:nvPr/>
        </p:nvSpPr>
        <p:spPr>
          <a:xfrm>
            <a:off x="1489074" y="4292055"/>
            <a:ext cx="8180388" cy="93583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de-DE" sz="1400" dirty="0" smtClean="0">
                <a:solidFill>
                  <a:srgbClr val="141313"/>
                </a:solidFill>
              </a:rPr>
              <a:t>Autokäufer</a:t>
            </a:r>
            <a:r>
              <a:rPr lang="de-DE" sz="1400" i="1" dirty="0" smtClean="0">
                <a:solidFill>
                  <a:srgbClr val="141313"/>
                </a:solidFill>
              </a:rPr>
              <a:t>puls</a:t>
            </a:r>
            <a:r>
              <a:rPr lang="de-DE" sz="1400" dirty="0" smtClean="0">
                <a:solidFill>
                  <a:srgbClr val="141313"/>
                </a:solidFill>
              </a:rPr>
              <a:t>/ Autoflotten</a:t>
            </a:r>
            <a:r>
              <a:rPr lang="de-DE" sz="1400" i="1" dirty="0" smtClean="0">
                <a:solidFill>
                  <a:srgbClr val="141313"/>
                </a:solidFill>
              </a:rPr>
              <a:t>puls</a:t>
            </a:r>
            <a:endParaRPr lang="de-DE" sz="1400" i="1" dirty="0">
              <a:solidFill>
                <a:srgbClr val="141313"/>
              </a:solidFill>
            </a:endParaRPr>
          </a:p>
          <a:p>
            <a:pPr defTabSz="457200" fontAlgn="auto">
              <a:spcBef>
                <a:spcPts val="0"/>
              </a:spcBef>
              <a:spcAft>
                <a:spcPts val="0"/>
              </a:spcAft>
            </a:pPr>
            <a:r>
              <a:rPr lang="de-DE" sz="1200" b="0" dirty="0">
                <a:solidFill>
                  <a:srgbClr val="141313"/>
                </a:solidFill>
              </a:rPr>
              <a:t>Markenübergreifende Befragung von monatlich 1.000 Autokäufern und 1.500 Autoflottenkunden (2x jährlich). </a:t>
            </a:r>
          </a:p>
          <a:p>
            <a:pPr defTabSz="457200" fontAlgn="auto">
              <a:spcBef>
                <a:spcPts val="0"/>
              </a:spcBef>
              <a:spcAft>
                <a:spcPts val="0"/>
              </a:spcAft>
            </a:pPr>
            <a:endParaRPr lang="de-DE" sz="500" b="0" dirty="0">
              <a:solidFill>
                <a:srgbClr val="141313"/>
              </a:solidFill>
            </a:endParaRPr>
          </a:p>
        </p:txBody>
      </p:sp>
      <p:pic>
        <p:nvPicPr>
          <p:cNvPr id="1026" name="Picture 2" descr="C:\Users\song\AppData\Local\Microsoft\Windows\Temporary Internet Files\Content.IE5\FI9LSEOP\MP900401797[1].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850" y="5342940"/>
            <a:ext cx="1035050" cy="808037"/>
          </a:xfrm>
          <a:prstGeom prst="rect">
            <a:avLst/>
          </a:prstGeom>
          <a:noFill/>
          <a:extLst>
            <a:ext uri="{909E8E84-426E-40DD-AFC4-6F175D3DCCD1}">
              <a14:hiddenFill xmlns:a14="http://schemas.microsoft.com/office/drawing/2010/main">
                <a:solidFill>
                  <a:srgbClr val="FFFFFF"/>
                </a:solidFill>
              </a14:hiddenFill>
            </a:ext>
          </a:extLst>
        </p:spPr>
      </p:pic>
      <p:sp>
        <p:nvSpPr>
          <p:cNvPr id="24" name="Rechteck 23"/>
          <p:cNvSpPr/>
          <p:nvPr/>
        </p:nvSpPr>
        <p:spPr>
          <a:xfrm>
            <a:off x="318211" y="4361819"/>
            <a:ext cx="1040689" cy="804227"/>
          </a:xfrm>
          <a:prstGeom prst="rect">
            <a:avLst/>
          </a:prstGeom>
          <a:solidFill>
            <a:srgbClr val="006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pic>
        <p:nvPicPr>
          <p:cNvPr id="3" name="Picture 2" descr="C:\Users\ludewig\Desktop\tit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4603322"/>
            <a:ext cx="1035050" cy="321222"/>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p:cNvSpPr/>
          <p:nvPr/>
        </p:nvSpPr>
        <p:spPr>
          <a:xfrm>
            <a:off x="318211" y="1352894"/>
            <a:ext cx="1040689" cy="804227"/>
          </a:xfrm>
          <a:prstGeom prst="rect">
            <a:avLst/>
          </a:prstGeom>
          <a:solidFill>
            <a:srgbClr val="C82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sp>
        <p:nvSpPr>
          <p:cNvPr id="5" name="Rechteck 4"/>
          <p:cNvSpPr/>
          <p:nvPr/>
        </p:nvSpPr>
        <p:spPr>
          <a:xfrm>
            <a:off x="318211" y="2365297"/>
            <a:ext cx="1040689" cy="804227"/>
          </a:xfrm>
          <a:prstGeom prst="rect">
            <a:avLst/>
          </a:prstGeom>
          <a:solidFill>
            <a:srgbClr val="C523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FFFFFE"/>
              </a:solidFill>
            </a:endParaRPr>
          </a:p>
        </p:txBody>
      </p:sp>
      <p:pic>
        <p:nvPicPr>
          <p:cNvPr id="4" name="Picture 3" descr="C:\Users\ludewig\Desktop\pulsschla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211" y="2639268"/>
            <a:ext cx="1040689" cy="280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udewig\AppData\Local\Microsoft\Windows\Temporary Internet Files\Content.Outlook\3BTSWNBD\autohaus-panel-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50" y="1623991"/>
            <a:ext cx="1029600" cy="28435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schwalke\Desktop\abm-20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3398280"/>
            <a:ext cx="1031843" cy="72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0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635161" y="5270500"/>
            <a:ext cx="8915082" cy="1079500"/>
          </a:xfrm>
        </p:spPr>
        <p:txBody>
          <a:bodyPr/>
          <a:lstStyle/>
          <a:p>
            <a:r>
              <a:rPr lang="de-DE" cap="none" dirty="0"/>
              <a:t>puls </a:t>
            </a:r>
            <a:r>
              <a:rPr lang="de-DE" i="0" cap="none" dirty="0" smtClean="0"/>
              <a:t>Marktforschung GmbH</a:t>
            </a:r>
            <a:endParaRPr lang="de-DE" i="0" cap="none" dirty="0"/>
          </a:p>
          <a:p>
            <a:r>
              <a:rPr lang="de-DE" sz="1200" i="0" cap="none" dirty="0"/>
              <a:t>Röthenbacher Straße 2		</a:t>
            </a:r>
            <a:r>
              <a:rPr lang="de-DE" sz="1200" i="0" cap="none" dirty="0" smtClean="0"/>
              <a:t>	Telefon</a:t>
            </a:r>
            <a:r>
              <a:rPr lang="de-DE" sz="1200" i="0" cap="none" dirty="0"/>
              <a:t>	</a:t>
            </a:r>
            <a:r>
              <a:rPr lang="de-DE" sz="1200" i="0" cap="none" dirty="0" smtClean="0"/>
              <a:t>0911-9535-420</a:t>
            </a:r>
            <a:r>
              <a:rPr lang="de-DE" sz="1200" i="0" cap="none" dirty="0"/>
              <a:t>	</a:t>
            </a:r>
            <a:r>
              <a:rPr lang="de-DE" sz="1200" i="0" cap="none" dirty="0" smtClean="0"/>
              <a:t>	schwalke@puls-marktforschung.de</a:t>
            </a:r>
            <a:endParaRPr lang="de-DE" sz="1200" i="0" cap="none" dirty="0"/>
          </a:p>
          <a:p>
            <a:r>
              <a:rPr lang="de-DE" sz="1200" i="0" cap="none" dirty="0"/>
              <a:t>90571 Schwaig bei Nürnberg	</a:t>
            </a:r>
            <a:r>
              <a:rPr lang="de-DE" sz="1200" i="0" cap="none" dirty="0" smtClean="0"/>
              <a:t>	Fax</a:t>
            </a:r>
            <a:r>
              <a:rPr lang="de-DE" sz="1200" i="0" cap="none" dirty="0"/>
              <a:t>		0911-9535-404 		www.puls-marktforschung.de</a:t>
            </a:r>
            <a:endParaRPr lang="de-DE" i="0" dirty="0"/>
          </a:p>
        </p:txBody>
      </p:sp>
      <p:sp>
        <p:nvSpPr>
          <p:cNvPr id="9" name="Textplatzhalter 8"/>
          <p:cNvSpPr>
            <a:spLocks noGrp="1"/>
          </p:cNvSpPr>
          <p:nvPr>
            <p:ph type="body" sz="quarter" idx="11"/>
          </p:nvPr>
        </p:nvSpPr>
        <p:spPr>
          <a:xfrm>
            <a:off x="630238" y="5930900"/>
            <a:ext cx="8915082" cy="736600"/>
          </a:xfrm>
        </p:spPr>
        <p:txBody>
          <a:bodyPr>
            <a:normAutofit/>
          </a:bodyPr>
          <a:lstStyle/>
          <a:p>
            <a:endParaRPr lang="de-DE" sz="1000" dirty="0"/>
          </a:p>
          <a:p>
            <a:endParaRPr lang="de-DE" sz="1000" dirty="0"/>
          </a:p>
          <a:p>
            <a:r>
              <a:rPr lang="de-DE" sz="1000" dirty="0"/>
              <a:t>Geschäftsführer: Dr. Konrad </a:t>
            </a:r>
            <a:r>
              <a:rPr lang="de-DE" sz="1000" dirty="0" err="1"/>
              <a:t>Weßner</a:t>
            </a:r>
            <a:r>
              <a:rPr lang="de-DE" sz="1000" dirty="0"/>
              <a:t> · </a:t>
            </a:r>
            <a:r>
              <a:rPr lang="de-DE" sz="1000" dirty="0" err="1"/>
              <a:t>Ust</a:t>
            </a:r>
            <a:r>
              <a:rPr lang="de-DE" sz="1000" dirty="0"/>
              <a:t>-ID-Nr.: DE 133 554 286 · </a:t>
            </a:r>
            <a:r>
              <a:rPr lang="de-DE" sz="1000" dirty="0" err="1"/>
              <a:t>Ust</a:t>
            </a:r>
            <a:r>
              <a:rPr lang="de-DE" sz="1000" dirty="0"/>
              <a:t>-Nr.: 241/135/41 284 · Amtsgericht Nürnberg · HRB 11034</a:t>
            </a:r>
          </a:p>
          <a:p>
            <a:endParaRPr lang="de-DE" sz="1000" dirty="0"/>
          </a:p>
          <a:p>
            <a:endParaRPr lang="de-DE" sz="1000" dirty="0"/>
          </a:p>
          <a:p>
            <a:endParaRPr lang="de-DE" sz="1000" dirty="0"/>
          </a:p>
        </p:txBody>
      </p:sp>
    </p:spTree>
    <p:extLst>
      <p:ext uri="{BB962C8B-B14F-4D97-AF65-F5344CB8AC3E}">
        <p14:creationId xmlns:p14="http://schemas.microsoft.com/office/powerpoint/2010/main" val="207227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_Kfz\AUTOMOBIL Produktion\2011\Grafik\Bilder\stichprobe_2.jpg"/>
          <p:cNvPicPr>
            <a:picLocks noChangeAspect="1" noChangeArrowheads="1"/>
          </p:cNvPicPr>
          <p:nvPr/>
        </p:nvPicPr>
        <p:blipFill rotWithShape="1">
          <a:blip r:embed="rId2" cstate="email">
            <a:duotone>
              <a:srgbClr val="FFFFFF">
                <a:shade val="45000"/>
                <a:satMod val="135000"/>
              </a:srgbClr>
              <a:prstClr val="white"/>
            </a:duotone>
            <a:extLst>
              <a:ext uri="{28A0092B-C50C-407E-A947-70E740481C1C}">
                <a14:useLocalDpi xmlns:a14="http://schemas.microsoft.com/office/drawing/2010/main"/>
              </a:ext>
            </a:extLst>
          </a:blip>
          <a:srcRect/>
          <a:stretch/>
        </p:blipFill>
        <p:spPr bwMode="auto">
          <a:xfrm>
            <a:off x="0" y="5014311"/>
            <a:ext cx="9906000" cy="1843697"/>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5"/>
          <p:cNvSpPr>
            <a:spLocks noGrp="1"/>
          </p:cNvSpPr>
          <p:nvPr>
            <p:ph type="title"/>
          </p:nvPr>
        </p:nvSpPr>
        <p:spPr/>
        <p:txBody>
          <a:bodyPr>
            <a:normAutofit/>
          </a:bodyPr>
          <a:lstStyle/>
          <a:p>
            <a:r>
              <a:rPr lang="de-DE" dirty="0"/>
              <a:t>Studiendesign</a:t>
            </a:r>
          </a:p>
        </p:txBody>
      </p:sp>
      <p:sp>
        <p:nvSpPr>
          <p:cNvPr id="6" name="Rectangle 2"/>
          <p:cNvSpPr>
            <a:spLocks noChangeArrowheads="1"/>
          </p:cNvSpPr>
          <p:nvPr/>
        </p:nvSpPr>
        <p:spPr bwMode="auto">
          <a:xfrm>
            <a:off x="237120" y="1566431"/>
            <a:ext cx="4715885" cy="2289728"/>
          </a:xfrm>
          <a:prstGeom prst="rect">
            <a:avLst/>
          </a:prstGeom>
          <a:noFill/>
          <a:ln>
            <a:noFill/>
          </a:ln>
          <a:effectLst/>
          <a:extLst>
            <a:ext uri="{909E8E84-426E-40DD-AFC4-6F175D3DCCD1}">
              <a14:hiddenFill xmlns:a14="http://schemas.microsoft.com/office/drawing/2010/main">
                <a:solidFill>
                  <a:srgbClr val="BDD7F9"/>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512" rIns="73025" bIns="36512">
            <a:spAutoFit/>
          </a:bodyPr>
          <a:lstStyle/>
          <a:p>
            <a:pPr marL="285750" indent="-285750" defTabSz="487363" eaLnBrk="0" hangingPunct="0">
              <a:buSzPct val="125000"/>
              <a:buFontTx/>
              <a:buBlip>
                <a:blip r:embed="rId3"/>
              </a:buBlip>
              <a:tabLst>
                <a:tab pos="190500" algn="l"/>
                <a:tab pos="623888" algn="l"/>
              </a:tabLst>
            </a:pPr>
            <a:r>
              <a:rPr lang="de-DE" sz="1600" b="0" dirty="0" smtClean="0">
                <a:latin typeface="Arial"/>
              </a:rPr>
              <a:t>	</a:t>
            </a:r>
            <a:r>
              <a:rPr lang="de-DE" altLang="de-DE" sz="1600" dirty="0" smtClean="0">
                <a:solidFill>
                  <a:srgbClr val="141313"/>
                </a:solidFill>
                <a:latin typeface="Arial"/>
              </a:rPr>
              <a:t>Stichprobe</a:t>
            </a:r>
          </a:p>
          <a:p>
            <a:pPr marL="623888" indent="-623888" defTabSz="487363" eaLnBrk="0" hangingPunct="0">
              <a:spcAft>
                <a:spcPts val="0"/>
              </a:spcAft>
            </a:pPr>
            <a:r>
              <a:rPr lang="de-DE" sz="1600" b="0" dirty="0">
                <a:solidFill>
                  <a:srgbClr val="141313"/>
                </a:solidFill>
                <a:latin typeface="Arial"/>
              </a:rPr>
              <a:t>	</a:t>
            </a:r>
            <a:r>
              <a:rPr lang="de-DE" sz="1600" b="0" dirty="0" smtClean="0">
                <a:solidFill>
                  <a:srgbClr val="141313"/>
                </a:solidFill>
                <a:latin typeface="Arial"/>
              </a:rPr>
              <a:t>1.049 Personen</a:t>
            </a:r>
            <a:r>
              <a:rPr lang="de-DE" sz="1600" b="0" dirty="0">
                <a:solidFill>
                  <a:srgbClr val="141313"/>
                </a:solidFill>
                <a:latin typeface="Arial"/>
              </a:rPr>
              <a:t>, die den Kauf eines Fahrzeugs planen bzw. vor kurzem ein Fahrzeug gekauft haben.</a:t>
            </a:r>
          </a:p>
          <a:p>
            <a:pPr defTabSz="487363" eaLnBrk="0" hangingPunct="0">
              <a:buSzPct val="125000"/>
              <a:tabLst>
                <a:tab pos="190500" algn="l"/>
                <a:tab pos="623888" algn="l"/>
              </a:tabLst>
            </a:pPr>
            <a:endParaRPr lang="de-DE" altLang="de-DE" sz="1600" dirty="0">
              <a:solidFill>
                <a:srgbClr val="141313"/>
              </a:solidFill>
              <a:latin typeface="Arial"/>
            </a:endParaRPr>
          </a:p>
          <a:p>
            <a:pPr marL="285750" indent="-285750" defTabSz="487363" eaLnBrk="0" hangingPunct="0">
              <a:buSzPct val="125000"/>
              <a:buFontTx/>
              <a:buBlip>
                <a:blip r:embed="rId3"/>
              </a:buBlip>
              <a:tabLst>
                <a:tab pos="190500" algn="l"/>
                <a:tab pos="623888" algn="l"/>
              </a:tabLst>
            </a:pPr>
            <a:r>
              <a:rPr lang="de-DE" altLang="de-DE" sz="1600" dirty="0">
                <a:solidFill>
                  <a:srgbClr val="141313"/>
                </a:solidFill>
                <a:latin typeface="Arial"/>
              </a:rPr>
              <a:t> 	</a:t>
            </a:r>
            <a:r>
              <a:rPr lang="de-DE" sz="1600" dirty="0">
                <a:solidFill>
                  <a:srgbClr val="141313"/>
                </a:solidFill>
                <a:latin typeface="Arial"/>
              </a:rPr>
              <a:t>Erhebungsmethode</a:t>
            </a:r>
            <a:endParaRPr lang="de-DE" altLang="de-DE" sz="1600" dirty="0">
              <a:solidFill>
                <a:srgbClr val="141313"/>
              </a:solidFill>
              <a:latin typeface="Arial"/>
            </a:endParaRPr>
          </a:p>
          <a:p>
            <a:pPr defTabSz="487363" eaLnBrk="0" hangingPunct="0">
              <a:tabLst>
                <a:tab pos="190500" algn="l"/>
                <a:tab pos="623888" algn="l"/>
              </a:tabLst>
            </a:pPr>
            <a:r>
              <a:rPr lang="de-DE" altLang="de-DE" sz="1600" b="0" dirty="0">
                <a:solidFill>
                  <a:srgbClr val="141313"/>
                </a:solidFill>
                <a:latin typeface="Arial"/>
              </a:rPr>
              <a:t>		</a:t>
            </a:r>
            <a:r>
              <a:rPr lang="de-DE" altLang="de-DE" sz="1600" b="0" dirty="0" smtClean="0">
                <a:solidFill>
                  <a:srgbClr val="141313"/>
                </a:solidFill>
                <a:latin typeface="Arial"/>
              </a:rPr>
              <a:t>Online über den </a:t>
            </a:r>
            <a:r>
              <a:rPr lang="de-DE" altLang="de-DE" sz="1600" b="0" i="1" dirty="0" smtClean="0">
                <a:solidFill>
                  <a:srgbClr val="141313"/>
                </a:solidFill>
                <a:latin typeface="Arial"/>
              </a:rPr>
              <a:t>puls</a:t>
            </a:r>
            <a:r>
              <a:rPr lang="de-DE" altLang="de-DE" sz="1600" b="0" dirty="0" smtClean="0">
                <a:solidFill>
                  <a:srgbClr val="141313"/>
                </a:solidFill>
                <a:latin typeface="Arial"/>
              </a:rPr>
              <a:t> </a:t>
            </a:r>
            <a:r>
              <a:rPr lang="de-DE" altLang="de-DE" sz="1600" b="0" dirty="0" err="1" smtClean="0">
                <a:solidFill>
                  <a:srgbClr val="141313"/>
                </a:solidFill>
                <a:latin typeface="Arial"/>
              </a:rPr>
              <a:t>AutokäuferMonitor</a:t>
            </a:r>
            <a:endParaRPr lang="de-DE" altLang="de-DE" sz="1600" b="0" dirty="0">
              <a:solidFill>
                <a:srgbClr val="141313"/>
              </a:solidFill>
              <a:latin typeface="Arial"/>
            </a:endParaRPr>
          </a:p>
          <a:p>
            <a:pPr defTabSz="487363" eaLnBrk="0" hangingPunct="0">
              <a:tabLst>
                <a:tab pos="190500" algn="l"/>
                <a:tab pos="623888" algn="l"/>
              </a:tabLst>
            </a:pPr>
            <a:endParaRPr lang="de-DE" altLang="de-DE" sz="1600" b="0" dirty="0" smtClean="0">
              <a:solidFill>
                <a:srgbClr val="141313"/>
              </a:solidFill>
              <a:latin typeface="Arial"/>
            </a:endParaRPr>
          </a:p>
          <a:p>
            <a:pPr defTabSz="487363" eaLnBrk="0" hangingPunct="0">
              <a:buSzPct val="125000"/>
              <a:tabLst>
                <a:tab pos="190500" algn="l"/>
                <a:tab pos="623888" algn="l"/>
              </a:tabLst>
            </a:pPr>
            <a:endParaRPr lang="de-DE" sz="1600" b="0" dirty="0">
              <a:solidFill>
                <a:srgbClr val="141313"/>
              </a:solidFill>
              <a:latin typeface="Arial"/>
              <a:cs typeface="Arial" charset="0"/>
            </a:endParaRPr>
          </a:p>
        </p:txBody>
      </p:sp>
      <p:sp>
        <p:nvSpPr>
          <p:cNvPr id="9" name="Rechteck 8"/>
          <p:cNvSpPr/>
          <p:nvPr/>
        </p:nvSpPr>
        <p:spPr>
          <a:xfrm>
            <a:off x="4692332" y="1566863"/>
            <a:ext cx="4953000" cy="2554545"/>
          </a:xfrm>
          <a:prstGeom prst="rect">
            <a:avLst/>
          </a:prstGeom>
        </p:spPr>
        <p:txBody>
          <a:bodyPr>
            <a:spAutoFit/>
          </a:bodyPr>
          <a:lstStyle/>
          <a:p>
            <a:pPr marL="285750" indent="-285750" defTabSz="487363" eaLnBrk="0" hangingPunct="0">
              <a:buSzPct val="125000"/>
              <a:buFontTx/>
              <a:buBlip>
                <a:blip r:embed="rId3"/>
              </a:buBlip>
              <a:tabLst>
                <a:tab pos="190500" algn="l"/>
                <a:tab pos="623888" algn="l"/>
              </a:tabLst>
            </a:pPr>
            <a:r>
              <a:rPr lang="de-DE" altLang="de-DE" sz="1600" b="0" dirty="0" smtClean="0">
                <a:solidFill>
                  <a:srgbClr val="141313"/>
                </a:solidFill>
                <a:latin typeface="Arial"/>
              </a:rPr>
              <a:t> </a:t>
            </a:r>
            <a:r>
              <a:rPr lang="de-DE" altLang="de-DE" sz="1600" b="0" dirty="0">
                <a:solidFill>
                  <a:srgbClr val="141313"/>
                </a:solidFill>
                <a:latin typeface="Arial"/>
              </a:rPr>
              <a:t>	</a:t>
            </a:r>
            <a:r>
              <a:rPr lang="de-DE" sz="1600" dirty="0">
                <a:solidFill>
                  <a:srgbClr val="141313"/>
                </a:solidFill>
                <a:latin typeface="Arial"/>
              </a:rPr>
              <a:t>Befragungszeitraum</a:t>
            </a:r>
            <a:endParaRPr lang="de-DE" altLang="de-DE" sz="1600" dirty="0">
              <a:solidFill>
                <a:srgbClr val="141313"/>
              </a:solidFill>
              <a:latin typeface="Arial"/>
            </a:endParaRPr>
          </a:p>
          <a:p>
            <a:pPr defTabSz="487363" eaLnBrk="0" hangingPunct="0">
              <a:buSzPct val="125000"/>
              <a:tabLst>
                <a:tab pos="190500" algn="l"/>
                <a:tab pos="623888" algn="l"/>
              </a:tabLst>
            </a:pPr>
            <a:r>
              <a:rPr lang="de-DE" altLang="de-DE" sz="1600" b="0" dirty="0">
                <a:solidFill>
                  <a:srgbClr val="141313"/>
                </a:solidFill>
                <a:latin typeface="Arial"/>
              </a:rPr>
              <a:t>		</a:t>
            </a:r>
            <a:r>
              <a:rPr lang="de-DE" altLang="de-DE" sz="1600" b="0" dirty="0" smtClean="0">
                <a:solidFill>
                  <a:srgbClr val="141313"/>
                </a:solidFill>
                <a:latin typeface="Arial"/>
              </a:rPr>
              <a:t>Juli 2013 / Dezember 2015</a:t>
            </a:r>
          </a:p>
          <a:p>
            <a:pPr defTabSz="487363" eaLnBrk="0" hangingPunct="0">
              <a:buSzPct val="125000"/>
              <a:tabLst>
                <a:tab pos="190500" algn="l"/>
                <a:tab pos="623888" algn="l"/>
              </a:tabLst>
            </a:pPr>
            <a:r>
              <a:rPr lang="de-DE" altLang="de-DE" sz="1600" dirty="0">
                <a:solidFill>
                  <a:srgbClr val="141313"/>
                </a:solidFill>
                <a:latin typeface="Arial"/>
              </a:rPr>
              <a:t>	</a:t>
            </a:r>
            <a:r>
              <a:rPr lang="de-DE" altLang="de-DE" sz="1600" dirty="0" smtClean="0">
                <a:solidFill>
                  <a:srgbClr val="141313"/>
                </a:solidFill>
                <a:latin typeface="Arial"/>
              </a:rPr>
              <a:t>	</a:t>
            </a:r>
          </a:p>
          <a:p>
            <a:pPr marL="625475" indent="-625475" defTabSz="487363" eaLnBrk="0" hangingPunct="0">
              <a:buSzPct val="125000"/>
              <a:buFontTx/>
              <a:buBlip>
                <a:blip r:embed="rId3"/>
              </a:buBlip>
              <a:tabLst>
                <a:tab pos="623888" algn="l"/>
                <a:tab pos="627063" algn="l"/>
              </a:tabLst>
            </a:pPr>
            <a:r>
              <a:rPr lang="de-DE" altLang="de-DE" sz="1600" dirty="0" smtClean="0">
                <a:solidFill>
                  <a:srgbClr val="141313"/>
                </a:solidFill>
                <a:latin typeface="Arial"/>
              </a:rPr>
              <a:t>Befragungsdauer</a:t>
            </a:r>
            <a:endParaRPr lang="de-DE" altLang="de-DE" sz="1600" dirty="0">
              <a:solidFill>
                <a:srgbClr val="141313"/>
              </a:solidFill>
              <a:latin typeface="Arial"/>
            </a:endParaRPr>
          </a:p>
          <a:p>
            <a:pPr defTabSz="487363" eaLnBrk="0" hangingPunct="0">
              <a:buSzPct val="125000"/>
              <a:tabLst>
                <a:tab pos="190500" algn="l"/>
                <a:tab pos="623888" algn="l"/>
              </a:tabLst>
            </a:pPr>
            <a:r>
              <a:rPr lang="de-DE" altLang="de-DE" sz="1600" b="0" dirty="0">
                <a:solidFill>
                  <a:srgbClr val="141313"/>
                </a:solidFill>
                <a:latin typeface="Arial"/>
              </a:rPr>
              <a:t>		</a:t>
            </a:r>
            <a:r>
              <a:rPr lang="de-DE" altLang="de-DE" sz="1600" b="0" dirty="0" smtClean="0">
                <a:solidFill>
                  <a:srgbClr val="141313"/>
                </a:solidFill>
                <a:latin typeface="Arial"/>
              </a:rPr>
              <a:t>10 </a:t>
            </a:r>
            <a:r>
              <a:rPr lang="de-DE" altLang="de-DE" sz="1600" b="0" dirty="0">
                <a:solidFill>
                  <a:srgbClr val="141313"/>
                </a:solidFill>
                <a:latin typeface="Arial"/>
              </a:rPr>
              <a:t>Minuten</a:t>
            </a:r>
          </a:p>
          <a:p>
            <a:pPr marL="285750" indent="-285750" defTabSz="487363" eaLnBrk="0" hangingPunct="0">
              <a:buSzPct val="125000"/>
              <a:buFontTx/>
              <a:buBlip>
                <a:blip r:embed="rId3"/>
              </a:buBlip>
              <a:tabLst>
                <a:tab pos="190500" algn="l"/>
                <a:tab pos="623888" algn="l"/>
              </a:tabLst>
            </a:pPr>
            <a:endParaRPr lang="de-DE" altLang="de-DE" sz="1600" dirty="0">
              <a:solidFill>
                <a:srgbClr val="141313"/>
              </a:solidFill>
              <a:latin typeface="Arial"/>
            </a:endParaRPr>
          </a:p>
          <a:p>
            <a:pPr marL="285750" indent="-285750" defTabSz="487363" eaLnBrk="0" hangingPunct="0">
              <a:buSzPct val="125000"/>
              <a:buFontTx/>
              <a:buBlip>
                <a:blip r:embed="rId3"/>
              </a:buBlip>
              <a:tabLst>
                <a:tab pos="190500" algn="l"/>
                <a:tab pos="623888" algn="l"/>
              </a:tabLst>
            </a:pPr>
            <a:r>
              <a:rPr lang="de-DE" altLang="de-DE" sz="1600" dirty="0">
                <a:solidFill>
                  <a:srgbClr val="141313"/>
                </a:solidFill>
                <a:latin typeface="Arial"/>
              </a:rPr>
              <a:t> 	Konzeption, Durchführung und </a:t>
            </a:r>
            <a:r>
              <a:rPr lang="de-DE" altLang="de-DE" sz="1600" dirty="0" smtClean="0">
                <a:solidFill>
                  <a:srgbClr val="141313"/>
                </a:solidFill>
                <a:latin typeface="Arial"/>
              </a:rPr>
              <a:t>	Empfehlungen</a:t>
            </a:r>
            <a:endParaRPr lang="de-DE" altLang="de-DE" sz="1600" dirty="0">
              <a:solidFill>
                <a:srgbClr val="141313"/>
              </a:solidFill>
              <a:latin typeface="Arial"/>
            </a:endParaRPr>
          </a:p>
          <a:p>
            <a:pPr defTabSz="487363" eaLnBrk="0" hangingPunct="0">
              <a:tabLst>
                <a:tab pos="190500" algn="l"/>
                <a:tab pos="623888" algn="l"/>
              </a:tabLst>
            </a:pPr>
            <a:r>
              <a:rPr lang="de-DE" altLang="de-DE" sz="1600" b="0" i="1" dirty="0">
                <a:solidFill>
                  <a:srgbClr val="141313"/>
                </a:solidFill>
                <a:latin typeface="Arial"/>
              </a:rPr>
              <a:t>		puls </a:t>
            </a:r>
            <a:r>
              <a:rPr lang="de-DE" altLang="de-DE" sz="1600" b="0" dirty="0">
                <a:solidFill>
                  <a:srgbClr val="141313"/>
                </a:solidFill>
                <a:latin typeface="Arial"/>
              </a:rPr>
              <a:t>Marktforschung </a:t>
            </a:r>
            <a:r>
              <a:rPr lang="de-DE" altLang="de-DE" sz="1600" b="0" dirty="0" smtClean="0">
                <a:solidFill>
                  <a:srgbClr val="141313"/>
                </a:solidFill>
                <a:latin typeface="Arial"/>
              </a:rPr>
              <a:t>GmbH</a:t>
            </a:r>
          </a:p>
          <a:p>
            <a:pPr defTabSz="487363" eaLnBrk="0" hangingPunct="0">
              <a:tabLst>
                <a:tab pos="190500" algn="l"/>
                <a:tab pos="623888" algn="l"/>
              </a:tabLst>
            </a:pPr>
            <a:r>
              <a:rPr lang="de-DE" altLang="de-DE" sz="1600" b="0" dirty="0">
                <a:solidFill>
                  <a:srgbClr val="141313"/>
                </a:solidFill>
                <a:latin typeface="Arial"/>
              </a:rPr>
              <a:t>	</a:t>
            </a:r>
            <a:r>
              <a:rPr lang="de-DE" altLang="de-DE" sz="1600" b="0" dirty="0" smtClean="0">
                <a:solidFill>
                  <a:srgbClr val="141313"/>
                </a:solidFill>
                <a:latin typeface="Arial"/>
              </a:rPr>
              <a:t>	Schwaig b. Nürnberg</a:t>
            </a:r>
            <a:endParaRPr lang="de-DE" altLang="de-DE" sz="1600" b="0" dirty="0">
              <a:solidFill>
                <a:srgbClr val="141313"/>
              </a:solidFill>
              <a:latin typeface="Arial"/>
            </a:endParaRPr>
          </a:p>
        </p:txBody>
      </p:sp>
    </p:spTree>
    <p:extLst>
      <p:ext uri="{BB962C8B-B14F-4D97-AF65-F5344CB8AC3E}">
        <p14:creationId xmlns:p14="http://schemas.microsoft.com/office/powerpoint/2010/main" val="202155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5"/>
          <p:cNvSpPr>
            <a:spLocks noGrp="1"/>
          </p:cNvSpPr>
          <p:nvPr>
            <p:ph type="title"/>
          </p:nvPr>
        </p:nvSpPr>
        <p:spPr>
          <a:xfrm>
            <a:off x="241219" y="161925"/>
            <a:ext cx="7213141" cy="555625"/>
          </a:xfrm>
        </p:spPr>
        <p:txBody>
          <a:bodyPr/>
          <a:lstStyle/>
          <a:p>
            <a:r>
              <a:rPr lang="de-DE" dirty="0" smtClean="0"/>
              <a:t>Die Studie beantwortet u. a. folgende Fragen</a:t>
            </a:r>
            <a:endParaRPr lang="de-DE" dirty="0"/>
          </a:p>
        </p:txBody>
      </p:sp>
      <p:sp>
        <p:nvSpPr>
          <p:cNvPr id="26" name="Rectangle 2"/>
          <p:cNvSpPr>
            <a:spLocks noChangeArrowheads="1"/>
          </p:cNvSpPr>
          <p:nvPr/>
        </p:nvSpPr>
        <p:spPr bwMode="auto">
          <a:xfrm>
            <a:off x="252413" y="1284046"/>
            <a:ext cx="9407525" cy="4413387"/>
          </a:xfrm>
          <a:prstGeom prst="rect">
            <a:avLst/>
          </a:prstGeom>
          <a:noFill/>
          <a:ln>
            <a:noFill/>
          </a:ln>
          <a:effectLst/>
          <a:extLst>
            <a:ext uri="{909E8E84-426E-40DD-AFC4-6F175D3DCCD1}">
              <a14:hiddenFill xmlns:a14="http://schemas.microsoft.com/office/drawing/2010/main">
                <a:solidFill>
                  <a:srgbClr val="BDD7F9"/>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512" rIns="73025" bIns="36512">
            <a:spAutoFit/>
          </a:bodyPr>
          <a:lstStyle/>
          <a:p>
            <a:pPr marL="444500" lvl="1" indent="-444500" defTabSz="487363" eaLnBrk="0" hangingPunct="0">
              <a:spcAft>
                <a:spcPts val="1200"/>
              </a:spcAft>
              <a:buBlip>
                <a:blip r:embed="rId2"/>
              </a:buBlip>
              <a:tabLst>
                <a:tab pos="444500" algn="l"/>
              </a:tabLst>
            </a:pPr>
            <a:r>
              <a:rPr lang="de-DE" sz="1400" b="0" dirty="0" smtClean="0">
                <a:solidFill>
                  <a:srgbClr val="141313"/>
                </a:solidFill>
                <a:latin typeface="Arial" pitchFamily="34" charset="0"/>
              </a:rPr>
              <a:t>Klassischer Neuwagenkonfigurator vs. Lifestyle-Konfigurator vs. Bedarfskonfigurator? Welche </a:t>
            </a:r>
            <a:r>
              <a:rPr lang="de-DE" sz="1400" b="0" dirty="0" smtClean="0">
                <a:solidFill>
                  <a:srgbClr val="141313"/>
                </a:solidFill>
                <a:latin typeface="Arial" pitchFamily="34" charset="0"/>
              </a:rPr>
              <a:t>Varianten </a:t>
            </a:r>
            <a:r>
              <a:rPr lang="de-DE" sz="1400" b="0" dirty="0" smtClean="0">
                <a:solidFill>
                  <a:srgbClr val="141313"/>
                </a:solidFill>
                <a:latin typeface="Arial" pitchFamily="34" charset="0"/>
              </a:rPr>
              <a:t>werden </a:t>
            </a:r>
            <a:r>
              <a:rPr lang="de-DE" sz="1400" b="0" dirty="0" smtClean="0">
                <a:solidFill>
                  <a:srgbClr val="141313"/>
                </a:solidFill>
                <a:latin typeface="Arial" pitchFamily="34" charset="0"/>
              </a:rPr>
              <a:t>präferiert?</a:t>
            </a:r>
          </a:p>
          <a:p>
            <a:pPr marL="444500" lvl="1" indent="-444500" defTabSz="487363" eaLnBrk="0" hangingPunct="0">
              <a:spcAft>
                <a:spcPts val="1200"/>
              </a:spcAft>
              <a:buBlip>
                <a:blip r:embed="rId2"/>
              </a:buBlip>
              <a:tabLst>
                <a:tab pos="444500" algn="l"/>
              </a:tabLst>
            </a:pPr>
            <a:r>
              <a:rPr lang="de-DE" sz="1400" b="0" dirty="0" smtClean="0">
                <a:solidFill>
                  <a:srgbClr val="141313"/>
                </a:solidFill>
                <a:latin typeface="Arial" pitchFamily="34" charset="0"/>
              </a:rPr>
              <a:t>Wie intensiv und von welchen Gruppen </a:t>
            </a:r>
            <a:r>
              <a:rPr lang="de-DE" sz="1400" b="0" dirty="0" smtClean="0">
                <a:solidFill>
                  <a:srgbClr val="141313"/>
                </a:solidFill>
                <a:latin typeface="Arial" pitchFamily="34" charset="0"/>
              </a:rPr>
              <a:t>wurden Neuwagenkonfiguratoren überhaupt genutzt?</a:t>
            </a:r>
            <a:endParaRPr lang="de-DE" sz="1400" b="0" dirty="0">
              <a:solidFill>
                <a:srgbClr val="141313"/>
              </a:solidFill>
              <a:latin typeface="Arial" pitchFamily="34" charset="0"/>
            </a:endParaRPr>
          </a:p>
          <a:p>
            <a:pPr marL="444500" lvl="1" indent="-444500" defTabSz="487363" eaLnBrk="0" hangingPunct="0">
              <a:spcAft>
                <a:spcPts val="1200"/>
              </a:spcAft>
              <a:buBlip>
                <a:blip r:embed="rId2"/>
              </a:buBlip>
              <a:tabLst>
                <a:tab pos="444500" algn="l"/>
              </a:tabLst>
            </a:pPr>
            <a:r>
              <a:rPr lang="de-DE" sz="1400" b="0" dirty="0" smtClean="0">
                <a:solidFill>
                  <a:srgbClr val="141313"/>
                </a:solidFill>
                <a:latin typeface="Arial" pitchFamily="34" charset="0"/>
              </a:rPr>
              <a:t>Wie werden die genutzten Konfiguratoren </a:t>
            </a:r>
            <a:r>
              <a:rPr lang="de-DE" sz="1400" b="0" dirty="0" smtClean="0">
                <a:solidFill>
                  <a:srgbClr val="141313"/>
                </a:solidFill>
                <a:latin typeface="Arial" pitchFamily="34" charset="0"/>
              </a:rPr>
              <a:t>bewertet</a:t>
            </a:r>
            <a:r>
              <a:rPr lang="de-DE" sz="1400" b="0" dirty="0" smtClean="0">
                <a:solidFill>
                  <a:srgbClr val="141313"/>
                </a:solidFill>
                <a:latin typeface="Arial" pitchFamily="34" charset="0"/>
              </a:rPr>
              <a:t>? Welche Unterschiede gibt es </a:t>
            </a:r>
            <a:r>
              <a:rPr lang="de-DE" sz="1400" b="0" dirty="0" smtClean="0">
                <a:solidFill>
                  <a:srgbClr val="141313"/>
                </a:solidFill>
                <a:latin typeface="Arial" pitchFamily="34" charset="0"/>
              </a:rPr>
              <a:t>nach Geschlecht und Alter? Wie schneiden die Konfiguratoren der einzelnen Automobilmarken ab?</a:t>
            </a:r>
            <a:endParaRPr lang="de-DE" sz="1400" b="0" dirty="0" smtClean="0">
              <a:solidFill>
                <a:srgbClr val="141313"/>
              </a:solidFill>
              <a:latin typeface="Arial" pitchFamily="34" charset="0"/>
            </a:endParaRPr>
          </a:p>
          <a:p>
            <a:pPr marL="444500" lvl="1" indent="-444500" defTabSz="487363" eaLnBrk="0" hangingPunct="0">
              <a:spcAft>
                <a:spcPts val="1200"/>
              </a:spcAft>
              <a:buBlip>
                <a:blip r:embed="rId2"/>
              </a:buBlip>
              <a:tabLst>
                <a:tab pos="444500" algn="l"/>
              </a:tabLst>
            </a:pPr>
            <a:r>
              <a:rPr lang="de-DE" sz="1400" b="0" dirty="0" smtClean="0">
                <a:solidFill>
                  <a:srgbClr val="141313"/>
                </a:solidFill>
                <a:latin typeface="Arial" pitchFamily="34" charset="0"/>
              </a:rPr>
              <a:t>Wie </a:t>
            </a:r>
            <a:r>
              <a:rPr lang="de-DE" sz="1400" b="0" dirty="0" smtClean="0">
                <a:solidFill>
                  <a:srgbClr val="141313"/>
                </a:solidFill>
                <a:latin typeface="Arial" pitchFamily="34" charset="0"/>
              </a:rPr>
              <a:t>werden die Benutzerfreundlichkeit und das Ergebnis eines Neuwagenkonfigurators bewertet? </a:t>
            </a:r>
          </a:p>
          <a:p>
            <a:pPr marL="444500" lvl="1" indent="-444500" defTabSz="487363" eaLnBrk="0" hangingPunct="0">
              <a:spcAft>
                <a:spcPts val="1200"/>
              </a:spcAft>
              <a:buBlip>
                <a:blip r:embed="rId2"/>
              </a:buBlip>
              <a:tabLst>
                <a:tab pos="444500" algn="l"/>
              </a:tabLst>
            </a:pPr>
            <a:r>
              <a:rPr lang="de-DE" sz="1400" b="0" dirty="0" smtClean="0">
                <a:solidFill>
                  <a:srgbClr val="141313"/>
                </a:solidFill>
                <a:latin typeface="Arial" pitchFamily="34" charset="0"/>
              </a:rPr>
              <a:t>Inwieweit führt die Nutzung von </a:t>
            </a:r>
            <a:r>
              <a:rPr lang="de-DE" sz="1400" b="0" dirty="0" smtClean="0">
                <a:solidFill>
                  <a:srgbClr val="141313"/>
                </a:solidFill>
                <a:latin typeface="Arial" pitchFamily="34" charset="0"/>
              </a:rPr>
              <a:t>Fahrzeugkonfiguration tatsächlich </a:t>
            </a:r>
            <a:r>
              <a:rPr lang="de-DE" sz="1400" b="0" dirty="0" smtClean="0">
                <a:solidFill>
                  <a:srgbClr val="141313"/>
                </a:solidFill>
                <a:latin typeface="Arial" pitchFamily="34" charset="0"/>
              </a:rPr>
              <a:t>zum Neuwagenkauf?</a:t>
            </a:r>
            <a:endParaRPr lang="de-DE" sz="1400" b="0" dirty="0" smtClean="0">
              <a:solidFill>
                <a:srgbClr val="141313"/>
              </a:solidFill>
              <a:latin typeface="Arial" pitchFamily="34" charset="0"/>
            </a:endParaRPr>
          </a:p>
          <a:p>
            <a:pPr marL="444500" lvl="1" indent="-444500" defTabSz="487363" eaLnBrk="0" hangingPunct="0">
              <a:spcAft>
                <a:spcPts val="1200"/>
              </a:spcAft>
              <a:buBlip>
                <a:blip r:embed="rId2"/>
              </a:buBlip>
              <a:tabLst>
                <a:tab pos="444500" algn="l"/>
              </a:tabLst>
            </a:pPr>
            <a:r>
              <a:rPr lang="de-DE" sz="1400" b="0" dirty="0" smtClean="0">
                <a:solidFill>
                  <a:srgbClr val="141313"/>
                </a:solidFill>
                <a:latin typeface="Arial" pitchFamily="34" charset="0"/>
              </a:rPr>
              <a:t>Wird </a:t>
            </a:r>
            <a:r>
              <a:rPr lang="de-DE" sz="1400" b="0" dirty="0" smtClean="0">
                <a:solidFill>
                  <a:srgbClr val="141313"/>
                </a:solidFill>
                <a:latin typeface="Arial" pitchFamily="34" charset="0"/>
              </a:rPr>
              <a:t>die Fahrzeugkonfiguration gemeinsam mit dem </a:t>
            </a:r>
            <a:r>
              <a:rPr lang="de-DE" sz="1400" b="0" dirty="0" smtClean="0">
                <a:solidFill>
                  <a:srgbClr val="141313"/>
                </a:solidFill>
                <a:latin typeface="Arial" pitchFamily="34" charset="0"/>
              </a:rPr>
              <a:t>Verkäufer gewünscht und </a:t>
            </a:r>
            <a:r>
              <a:rPr lang="de-DE" sz="1400" b="0" dirty="0" smtClean="0">
                <a:solidFill>
                  <a:srgbClr val="141313"/>
                </a:solidFill>
                <a:latin typeface="Arial" pitchFamily="34" charset="0"/>
              </a:rPr>
              <a:t>durchgeführt? </a:t>
            </a:r>
            <a:endParaRPr lang="de-DE" sz="1400" b="0" dirty="0" smtClean="0">
              <a:solidFill>
                <a:srgbClr val="141313"/>
              </a:solidFill>
              <a:latin typeface="Arial" pitchFamily="34" charset="0"/>
            </a:endParaRPr>
          </a:p>
          <a:p>
            <a:pPr marL="444500" lvl="1" indent="-444500" defTabSz="487363" eaLnBrk="0" hangingPunct="0">
              <a:spcAft>
                <a:spcPts val="1200"/>
              </a:spcAft>
              <a:buBlip>
                <a:blip r:embed="rId2"/>
              </a:buBlip>
              <a:tabLst>
                <a:tab pos="444500" algn="l"/>
              </a:tabLst>
            </a:pPr>
            <a:endParaRPr lang="de-DE" sz="1400" b="0" dirty="0">
              <a:solidFill>
                <a:srgbClr val="141313"/>
              </a:solidFill>
              <a:latin typeface="Arial" pitchFamily="34" charset="0"/>
            </a:endParaRPr>
          </a:p>
          <a:p>
            <a:pPr marL="444500" lvl="1" indent="-444500" defTabSz="487363" eaLnBrk="0" hangingPunct="0">
              <a:spcAft>
                <a:spcPts val="1200"/>
              </a:spcAft>
              <a:buBlip>
                <a:blip r:embed="rId2"/>
              </a:buBlip>
              <a:tabLst>
                <a:tab pos="444500" algn="l"/>
              </a:tabLst>
            </a:pPr>
            <a:r>
              <a:rPr lang="de-DE" sz="1400" dirty="0" smtClean="0">
                <a:solidFill>
                  <a:srgbClr val="141313"/>
                </a:solidFill>
                <a:latin typeface="Arial" pitchFamily="34" charset="0"/>
              </a:rPr>
              <a:t>Nutzen Sie diese </a:t>
            </a:r>
            <a:r>
              <a:rPr lang="de-DE" sz="1400" i="1" dirty="0" smtClean="0">
                <a:solidFill>
                  <a:srgbClr val="141313"/>
                </a:solidFill>
                <a:latin typeface="Arial" pitchFamily="34" charset="0"/>
              </a:rPr>
              <a:t>puls </a:t>
            </a:r>
            <a:r>
              <a:rPr lang="de-DE" sz="1400" dirty="0" smtClean="0">
                <a:solidFill>
                  <a:srgbClr val="141313"/>
                </a:solidFill>
                <a:latin typeface="Arial" pitchFamily="34" charset="0"/>
              </a:rPr>
              <a:t>Trendstudie </a:t>
            </a:r>
            <a:r>
              <a:rPr lang="de-DE" sz="1400" dirty="0">
                <a:solidFill>
                  <a:srgbClr val="141313"/>
                </a:solidFill>
                <a:latin typeface="Arial" pitchFamily="34" charset="0"/>
              </a:rPr>
              <a:t>als Einstieg in </a:t>
            </a:r>
            <a:r>
              <a:rPr lang="de-DE" sz="1400" dirty="0" smtClean="0">
                <a:solidFill>
                  <a:srgbClr val="141313"/>
                </a:solidFill>
                <a:latin typeface="Arial" pitchFamily="34" charset="0"/>
              </a:rPr>
              <a:t>Verkaufsgespräche mit dem Hintergrund der kaufanimierende </a:t>
            </a:r>
            <a:r>
              <a:rPr lang="de-DE" sz="1400" dirty="0">
                <a:solidFill>
                  <a:srgbClr val="141313"/>
                </a:solidFill>
                <a:latin typeface="Arial" pitchFamily="34" charset="0"/>
              </a:rPr>
              <a:t>Wirkung von </a:t>
            </a:r>
            <a:r>
              <a:rPr lang="de-DE" sz="1400" dirty="0" smtClean="0">
                <a:solidFill>
                  <a:srgbClr val="141313"/>
                </a:solidFill>
                <a:latin typeface="Arial" pitchFamily="34" charset="0"/>
              </a:rPr>
              <a:t>Konfiguratoren.</a:t>
            </a:r>
            <a:endParaRPr lang="de-DE" sz="1400" b="0" dirty="0" smtClean="0">
              <a:solidFill>
                <a:srgbClr val="141313"/>
              </a:solidFill>
              <a:latin typeface="Arial" pitchFamily="34" charset="0"/>
            </a:endParaRPr>
          </a:p>
          <a:p>
            <a:pPr marL="0" lvl="1" defTabSz="487363" eaLnBrk="0" hangingPunct="0">
              <a:spcAft>
                <a:spcPts val="1200"/>
              </a:spcAft>
              <a:tabLst>
                <a:tab pos="444500" algn="l"/>
              </a:tabLst>
            </a:pPr>
            <a:endParaRPr lang="de-DE" sz="1400" b="0" dirty="0">
              <a:solidFill>
                <a:srgbClr val="141313"/>
              </a:solidFill>
              <a:latin typeface="Arial" pitchFamily="34" charset="0"/>
            </a:endParaRPr>
          </a:p>
          <a:p>
            <a:pPr marL="0" lvl="1" defTabSz="487363" eaLnBrk="0" hangingPunct="0">
              <a:spcAft>
                <a:spcPts val="1200"/>
              </a:spcAft>
              <a:tabLst>
                <a:tab pos="444500" algn="l"/>
              </a:tabLst>
            </a:pPr>
            <a:endParaRPr lang="de-DE" sz="1400" b="0" dirty="0" smtClean="0">
              <a:solidFill>
                <a:srgbClr val="141313"/>
              </a:solidFill>
              <a:latin typeface="Arial" pitchFamily="34" charset="0"/>
            </a:endParaRPr>
          </a:p>
        </p:txBody>
      </p:sp>
    </p:spTree>
    <p:extLst>
      <p:ext uri="{BB962C8B-B14F-4D97-AF65-F5344CB8AC3E}">
        <p14:creationId xmlns:p14="http://schemas.microsoft.com/office/powerpoint/2010/main" val="1745568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1600" dirty="0"/>
              <a:t>Die geringste Differenz zwischen Neuwagen- und Lifestyle-Konfigurator lässt sich bei </a:t>
            </a:r>
            <a:r>
              <a:rPr lang="de-DE" sz="1600" dirty="0" smtClean="0"/>
              <a:t>… feststellen</a:t>
            </a:r>
            <a:r>
              <a:rPr lang="de-DE" sz="1600" dirty="0"/>
              <a:t>. </a:t>
            </a:r>
          </a:p>
        </p:txBody>
      </p:sp>
      <p:graphicFrame>
        <p:nvGraphicFramePr>
          <p:cNvPr id="5" name="Diagramm 4"/>
          <p:cNvGraphicFramePr/>
          <p:nvPr>
            <p:extLst>
              <p:ext uri="{D42A27DB-BD31-4B8C-83A1-F6EECF244321}">
                <p14:modId xmlns:p14="http://schemas.microsoft.com/office/powerpoint/2010/main" val="929451563"/>
              </p:ext>
            </p:extLst>
          </p:nvPr>
        </p:nvGraphicFramePr>
        <p:xfrm>
          <a:off x="1558303" y="1515196"/>
          <a:ext cx="8128000" cy="461271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Gerader Verbinder 8"/>
          <p:cNvCxnSpPr/>
          <p:nvPr/>
        </p:nvCxnSpPr>
        <p:spPr>
          <a:xfrm>
            <a:off x="1130309" y="2198306"/>
            <a:ext cx="6685532" cy="13719"/>
          </a:xfrm>
          <a:prstGeom prst="line">
            <a:avLst/>
          </a:prstGeom>
          <a:ln>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p:nvCxnSpPr>
        <p:spPr>
          <a:xfrm>
            <a:off x="1140613" y="2986459"/>
            <a:ext cx="6675228" cy="22275"/>
          </a:xfrm>
          <a:prstGeom prst="line">
            <a:avLst/>
          </a:prstGeom>
          <a:ln>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Gerader Verbinder 11"/>
          <p:cNvCxnSpPr/>
          <p:nvPr/>
        </p:nvCxnSpPr>
        <p:spPr>
          <a:xfrm>
            <a:off x="1141299" y="4147791"/>
            <a:ext cx="6674542" cy="21828"/>
          </a:xfrm>
          <a:prstGeom prst="line">
            <a:avLst/>
          </a:prstGeom>
          <a:ln>
            <a:solidFill>
              <a:srgbClr val="7F7F7F"/>
            </a:solidFill>
            <a:prstDash val="dash"/>
          </a:ln>
          <a:effectLst/>
        </p:spPr>
        <p:style>
          <a:lnRef idx="2">
            <a:schemeClr val="accent1"/>
          </a:lnRef>
          <a:fillRef idx="0">
            <a:schemeClr val="accent1"/>
          </a:fillRef>
          <a:effectRef idx="1">
            <a:schemeClr val="accent1"/>
          </a:effectRef>
          <a:fontRef idx="minor">
            <a:schemeClr val="tx1"/>
          </a:fontRef>
        </p:style>
      </p:cxnSp>
      <p:sp>
        <p:nvSpPr>
          <p:cNvPr id="13" name="Rechteck 12"/>
          <p:cNvSpPr/>
          <p:nvPr/>
        </p:nvSpPr>
        <p:spPr>
          <a:xfrm>
            <a:off x="1133918" y="2212025"/>
            <a:ext cx="901700" cy="32407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de-DE" sz="1100" dirty="0">
                <a:solidFill>
                  <a:schemeClr val="tx1"/>
                </a:solidFill>
              </a:rPr>
              <a:t>Geschlecht</a:t>
            </a:r>
          </a:p>
        </p:txBody>
      </p:sp>
      <p:sp>
        <p:nvSpPr>
          <p:cNvPr id="14" name="Rechteck 13"/>
          <p:cNvSpPr/>
          <p:nvPr/>
        </p:nvSpPr>
        <p:spPr>
          <a:xfrm>
            <a:off x="1132898" y="3000188"/>
            <a:ext cx="903600" cy="32407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de-DE" sz="1100" dirty="0">
                <a:solidFill>
                  <a:schemeClr val="tx1"/>
                </a:solidFill>
              </a:rPr>
              <a:t>Alter</a:t>
            </a:r>
          </a:p>
        </p:txBody>
      </p:sp>
      <p:sp>
        <p:nvSpPr>
          <p:cNvPr id="15" name="Rechteck 14"/>
          <p:cNvSpPr/>
          <p:nvPr/>
        </p:nvSpPr>
        <p:spPr>
          <a:xfrm>
            <a:off x="1139462" y="4161074"/>
            <a:ext cx="903600" cy="32407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de-DE" sz="1000" dirty="0">
                <a:solidFill>
                  <a:schemeClr val="tx1"/>
                </a:solidFill>
              </a:rPr>
              <a:t>Einkommen</a:t>
            </a:r>
          </a:p>
        </p:txBody>
      </p:sp>
      <p:sp>
        <p:nvSpPr>
          <p:cNvPr id="18" name="Textplatzhalter 14"/>
          <p:cNvSpPr txBox="1">
            <a:spLocks/>
          </p:cNvSpPr>
          <p:nvPr/>
        </p:nvSpPr>
        <p:spPr>
          <a:xfrm>
            <a:off x="3656423" y="6587766"/>
            <a:ext cx="5569065" cy="246451"/>
          </a:xfrm>
          <a:prstGeom prst="rect">
            <a:avLst/>
          </a:prstGeom>
          <a:ln>
            <a:noFill/>
          </a:ln>
        </p:spPr>
        <p:txBody>
          <a:bodyPr anchor="b">
            <a:noAutofit/>
          </a:bodyPr>
          <a:lstStyle>
            <a:lvl1pPr marL="342900" indent="-342900" algn="l" defTabSz="457200" rtl="0" eaLnBrk="1" latinLnBrk="0" hangingPunct="1">
              <a:spcBef>
                <a:spcPct val="20000"/>
              </a:spcBef>
              <a:buSzPct val="100000"/>
              <a:buFontTx/>
              <a:buNone/>
              <a:defRPr sz="1000" b="0" i="0" kern="1200" baseline="0">
                <a:solidFill>
                  <a:srgbClr val="7F7F7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000" b="0" i="0" kern="1200">
                <a:solidFill>
                  <a:srgbClr val="7F7F7F"/>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000" b="0" i="0" kern="1200">
                <a:solidFill>
                  <a:srgbClr val="7F7F7F"/>
                </a:solidFill>
                <a:latin typeface="Arial"/>
                <a:ea typeface="+mn-ea"/>
                <a:cs typeface="Arial"/>
              </a:defRPr>
            </a:lvl3pPr>
            <a:lvl4pPr marL="1600200" indent="-228600" algn="l" defTabSz="457200" rtl="0" eaLnBrk="1" latinLnBrk="0" hangingPunct="1">
              <a:spcBef>
                <a:spcPct val="20000"/>
              </a:spcBef>
              <a:buFont typeface="Lucida Grande"/>
              <a:buChar char="»"/>
              <a:defRPr sz="1000" b="0" i="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000" b="0" i="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de-DE" dirty="0">
                <a:cs typeface="+mn-cs"/>
              </a:rPr>
              <a:t>Basis: n=521 (2015) | Angaben in %  </a:t>
            </a:r>
          </a:p>
        </p:txBody>
      </p:sp>
      <p:sp>
        <p:nvSpPr>
          <p:cNvPr id="19" name="Textplatzhalter 2"/>
          <p:cNvSpPr txBox="1">
            <a:spLocks/>
          </p:cNvSpPr>
          <p:nvPr/>
        </p:nvSpPr>
        <p:spPr>
          <a:xfrm>
            <a:off x="153683" y="781353"/>
            <a:ext cx="6645211" cy="257175"/>
          </a:xfrm>
          <a:prstGeom prst="rect">
            <a:avLst/>
          </a:prstGeom>
        </p:spPr>
        <p:txBody>
          <a:bodyPr/>
          <a:lst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400" i="0" dirty="0">
                <a:solidFill>
                  <a:schemeClr val="tx1"/>
                </a:solidFill>
              </a:rPr>
              <a:t>Konfigurator-Präferenzen beim Neuwagenkauf - 2015</a:t>
            </a:r>
          </a:p>
        </p:txBody>
      </p:sp>
      <p:sp>
        <p:nvSpPr>
          <p:cNvPr id="20" name="Textplatzhalter 3"/>
          <p:cNvSpPr txBox="1">
            <a:spLocks/>
          </p:cNvSpPr>
          <p:nvPr/>
        </p:nvSpPr>
        <p:spPr>
          <a:xfrm>
            <a:off x="153683" y="1019687"/>
            <a:ext cx="6636665" cy="257175"/>
          </a:xfrm>
          <a:prstGeom prst="rect">
            <a:avLst/>
          </a:prstGeom>
        </p:spPr>
        <p:txBody>
          <a:bodyPr/>
          <a:lst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000" b="0" i="0" dirty="0">
                <a:solidFill>
                  <a:srgbClr val="7F7F7F"/>
                </a:solidFill>
              </a:rPr>
              <a:t>Welche Möglichkeit bei der Fahrzeugsuche präferieren Sie?</a:t>
            </a:r>
          </a:p>
        </p:txBody>
      </p:sp>
      <p:graphicFrame>
        <p:nvGraphicFramePr>
          <p:cNvPr id="21" name="Tabelle 20"/>
          <p:cNvGraphicFramePr>
            <a:graphicFrameLocks noGrp="1"/>
          </p:cNvGraphicFramePr>
          <p:nvPr>
            <p:extLst/>
          </p:nvPr>
        </p:nvGraphicFramePr>
        <p:xfrm>
          <a:off x="8249142" y="1808164"/>
          <a:ext cx="838200" cy="3980175"/>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tblGrid>
              <a:tr h="396853">
                <a:tc>
                  <a:txBody>
                    <a:bodyPr/>
                    <a:lstStyle/>
                    <a:p>
                      <a:pPr algn="ctr" fontAlgn="b"/>
                      <a:r>
                        <a:rPr lang="de-DE" sz="1200" b="0" u="none" strike="noStrike" dirty="0" smtClean="0">
                          <a:solidFill>
                            <a:schemeClr val="tx1"/>
                          </a:solidFill>
                          <a:effectLst/>
                        </a:rPr>
                        <a:t>57,0</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2108">
                <a:tc>
                  <a:txBody>
                    <a:bodyPr/>
                    <a:lstStyle/>
                    <a:p>
                      <a:pPr algn="ctr" fontAlgn="b"/>
                      <a:r>
                        <a:rPr lang="de-DE" sz="1200" b="0" i="0" u="none" strike="noStrike" dirty="0" smtClean="0">
                          <a:solidFill>
                            <a:schemeClr val="tx1"/>
                          </a:solidFill>
                          <a:effectLst/>
                          <a:latin typeface="+mn-lt"/>
                        </a:rPr>
                        <a:t>62,4</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2108">
                <a:tc>
                  <a:txBody>
                    <a:bodyPr/>
                    <a:lstStyle/>
                    <a:p>
                      <a:pPr algn="ctr" fontAlgn="b"/>
                      <a:r>
                        <a:rPr lang="de-DE" sz="1200" b="0" i="0" u="none" strike="noStrike" dirty="0" smtClean="0">
                          <a:solidFill>
                            <a:schemeClr val="tx1"/>
                          </a:solidFill>
                          <a:effectLst/>
                          <a:latin typeface="+mn-lt"/>
                        </a:rPr>
                        <a:t>40,6</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2108">
                <a:tc>
                  <a:txBody>
                    <a:bodyPr/>
                    <a:lstStyle/>
                    <a:p>
                      <a:pPr algn="ctr" fontAlgn="b"/>
                      <a:r>
                        <a:rPr lang="de-DE" sz="1200" b="0" i="0" u="none" strike="noStrike" dirty="0" smtClean="0">
                          <a:solidFill>
                            <a:schemeClr val="tx1"/>
                          </a:solidFill>
                          <a:effectLst/>
                          <a:latin typeface="+mn-lt"/>
                        </a:rPr>
                        <a:t>42,6</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5597">
                <a:tc>
                  <a:txBody>
                    <a:bodyPr/>
                    <a:lstStyle/>
                    <a:p>
                      <a:pPr algn="ctr" fontAlgn="b"/>
                      <a:r>
                        <a:rPr lang="de-DE" sz="1200" b="0" i="0" u="none" strike="noStrike" dirty="0" smtClean="0">
                          <a:solidFill>
                            <a:schemeClr val="tx1"/>
                          </a:solidFill>
                          <a:effectLst/>
                          <a:latin typeface="+mn-lt"/>
                        </a:rPr>
                        <a:t>67,2</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2108">
                <a:tc>
                  <a:txBody>
                    <a:bodyPr/>
                    <a:lstStyle/>
                    <a:p>
                      <a:pPr algn="ctr" fontAlgn="b"/>
                      <a:r>
                        <a:rPr lang="de-DE" sz="1200" b="0" i="0" u="none" strike="noStrike" dirty="0" smtClean="0">
                          <a:solidFill>
                            <a:schemeClr val="tx1"/>
                          </a:solidFill>
                          <a:effectLst/>
                          <a:latin typeface="+mn-lt"/>
                        </a:rPr>
                        <a:t>57,4</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2108">
                <a:tc>
                  <a:txBody>
                    <a:bodyPr/>
                    <a:lstStyle/>
                    <a:p>
                      <a:pPr algn="ctr" fontAlgn="b"/>
                      <a:r>
                        <a:rPr lang="de-DE" sz="1200" b="0" i="0" u="none" strike="noStrike" dirty="0" smtClean="0">
                          <a:solidFill>
                            <a:schemeClr val="tx1"/>
                          </a:solidFill>
                          <a:effectLst/>
                          <a:latin typeface="+mn-lt"/>
                        </a:rPr>
                        <a:t>29,6</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4579">
                <a:tc>
                  <a:txBody>
                    <a:bodyPr/>
                    <a:lstStyle/>
                    <a:p>
                      <a:pPr algn="ctr" fontAlgn="b"/>
                      <a:r>
                        <a:rPr lang="de-DE" sz="1200" b="0" i="0" u="none" strike="noStrike" dirty="0" smtClean="0">
                          <a:solidFill>
                            <a:schemeClr val="tx1"/>
                          </a:solidFill>
                          <a:effectLst/>
                          <a:latin typeface="+mn-lt"/>
                        </a:rPr>
                        <a:t>66,0</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0498">
                <a:tc>
                  <a:txBody>
                    <a:bodyPr/>
                    <a:lstStyle/>
                    <a:p>
                      <a:pPr algn="ctr" fontAlgn="b"/>
                      <a:r>
                        <a:rPr lang="de-DE" sz="1200" b="0" i="0" u="none" strike="noStrike" dirty="0" smtClean="0">
                          <a:solidFill>
                            <a:schemeClr val="tx1"/>
                          </a:solidFill>
                          <a:effectLst/>
                          <a:latin typeface="+mn-lt"/>
                        </a:rPr>
                        <a:t>63,2</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2108">
                <a:tc>
                  <a:txBody>
                    <a:bodyPr/>
                    <a:lstStyle/>
                    <a:p>
                      <a:pPr algn="ctr" fontAlgn="b"/>
                      <a:r>
                        <a:rPr lang="de-DE" sz="1200" b="0" i="0" u="none" strike="noStrike" dirty="0" smtClean="0">
                          <a:solidFill>
                            <a:schemeClr val="tx1"/>
                          </a:solidFill>
                          <a:effectLst/>
                          <a:latin typeface="+mn-lt"/>
                        </a:rPr>
                        <a:t>61,4</a:t>
                      </a:r>
                      <a:endParaRPr lang="de-DE" sz="1200" b="0" i="0" u="none" strike="noStrike" dirty="0">
                        <a:solidFill>
                          <a:schemeClr val="tx1"/>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2" name="Rechteck 21"/>
          <p:cNvSpPr/>
          <p:nvPr/>
        </p:nvSpPr>
        <p:spPr>
          <a:xfrm>
            <a:off x="8414293" y="1505837"/>
            <a:ext cx="532518" cy="307777"/>
          </a:xfrm>
          <a:prstGeom prst="rect">
            <a:avLst/>
          </a:prstGeom>
        </p:spPr>
        <p:txBody>
          <a:bodyPr wrap="none">
            <a:spAutoFit/>
          </a:bodyPr>
          <a:lstStyle/>
          <a:p>
            <a:r>
              <a:rPr lang="de-DE" sz="1400" dirty="0">
                <a:solidFill>
                  <a:srgbClr val="141313"/>
                </a:solidFill>
                <a:latin typeface="Arial"/>
              </a:rPr>
              <a:t>Gap</a:t>
            </a:r>
            <a:endParaRPr lang="de-DE" sz="2400" dirty="0"/>
          </a:p>
        </p:txBody>
      </p:sp>
      <p:pic>
        <p:nvPicPr>
          <p:cNvPr id="17" name="Picture 3" descr="C:\Users\schwalke\Desktop\maennlich.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013671" y="2277611"/>
            <a:ext cx="145294" cy="3002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schwalke\Desktop\weiblich.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13671" y="2626045"/>
            <a:ext cx="148814" cy="307543"/>
          </a:xfrm>
          <a:prstGeom prst="rect">
            <a:avLst/>
          </a:prstGeom>
          <a:noFill/>
          <a:extLst>
            <a:ext uri="{909E8E84-426E-40DD-AFC4-6F175D3DCCD1}">
              <a14:hiddenFill xmlns:a14="http://schemas.microsoft.com/office/drawing/2010/main">
                <a:solidFill>
                  <a:srgbClr val="FFFFFF"/>
                </a:solidFill>
              </a14:hiddenFill>
            </a:ext>
          </a:extLst>
        </p:spPr>
      </p:pic>
      <p:sp>
        <p:nvSpPr>
          <p:cNvPr id="24" name="Rechteck 23"/>
          <p:cNvSpPr/>
          <p:nvPr/>
        </p:nvSpPr>
        <p:spPr>
          <a:xfrm>
            <a:off x="2685712" y="2577879"/>
            <a:ext cx="6261099" cy="19239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tIns="180000" rIns="36000" bIns="180000" rtlCol="0" anchor="ctr" anchorCtr="0"/>
          <a:lstStyle/>
          <a:p>
            <a:pPr algn="ctr"/>
            <a:r>
              <a:rPr lang="de-DE" sz="2400" b="1" i="1" dirty="0">
                <a:solidFill>
                  <a:schemeClr val="bg1"/>
                </a:solidFill>
              </a:rPr>
              <a:t>p</a:t>
            </a:r>
            <a:r>
              <a:rPr lang="de-DE" sz="2400" b="1" i="1" dirty="0" smtClean="0">
                <a:solidFill>
                  <a:schemeClr val="bg1"/>
                </a:solidFill>
              </a:rPr>
              <a:t>uls</a:t>
            </a:r>
            <a:r>
              <a:rPr lang="de-DE" sz="2400" b="1" dirty="0" smtClean="0">
                <a:solidFill>
                  <a:schemeClr val="bg1"/>
                </a:solidFill>
              </a:rPr>
              <a:t> Marktforschung GmbH</a:t>
            </a:r>
            <a:endParaRPr lang="de-DE" sz="2400" b="1" dirty="0">
              <a:solidFill>
                <a:schemeClr val="bg1"/>
              </a:solidFill>
            </a:endParaRPr>
          </a:p>
        </p:txBody>
      </p:sp>
    </p:spTree>
    <p:extLst>
      <p:ext uri="{BB962C8B-B14F-4D97-AF65-F5344CB8AC3E}">
        <p14:creationId xmlns:p14="http://schemas.microsoft.com/office/powerpoint/2010/main" val="3836199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1600" dirty="0" smtClean="0"/>
              <a:t>Die Konfiguratoren von … wurden sowohl 2013 als auch 2015 am stärksten genutzt.</a:t>
            </a:r>
            <a:endParaRPr lang="de-DE" sz="1600" dirty="0"/>
          </a:p>
        </p:txBody>
      </p:sp>
      <p:graphicFrame>
        <p:nvGraphicFramePr>
          <p:cNvPr id="5" name="Diagramm 4"/>
          <p:cNvGraphicFramePr/>
          <p:nvPr>
            <p:extLst>
              <p:ext uri="{D42A27DB-BD31-4B8C-83A1-F6EECF244321}">
                <p14:modId xmlns:p14="http://schemas.microsoft.com/office/powerpoint/2010/main" val="265623437"/>
              </p:ext>
            </p:extLst>
          </p:nvPr>
        </p:nvGraphicFramePr>
        <p:xfrm>
          <a:off x="1558303" y="709242"/>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platzhalter 14"/>
          <p:cNvSpPr txBox="1">
            <a:spLocks/>
          </p:cNvSpPr>
          <p:nvPr/>
        </p:nvSpPr>
        <p:spPr>
          <a:xfrm>
            <a:off x="3656423" y="6587766"/>
            <a:ext cx="5569065" cy="246451"/>
          </a:xfrm>
          <a:prstGeom prst="rect">
            <a:avLst/>
          </a:prstGeom>
          <a:ln>
            <a:noFill/>
          </a:ln>
        </p:spPr>
        <p:txBody>
          <a:bodyPr anchor="b">
            <a:noAutofit/>
          </a:bodyPr>
          <a:lstStyle>
            <a:lvl1pPr marL="342900" indent="-342900" algn="l" defTabSz="457200" rtl="0" eaLnBrk="1" latinLnBrk="0" hangingPunct="1">
              <a:spcBef>
                <a:spcPct val="20000"/>
              </a:spcBef>
              <a:buSzPct val="100000"/>
              <a:buFontTx/>
              <a:buNone/>
              <a:defRPr sz="1000" b="0" i="0" kern="1200" baseline="0">
                <a:solidFill>
                  <a:srgbClr val="7F7F7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000" b="0" i="0" kern="1200">
                <a:solidFill>
                  <a:srgbClr val="7F7F7F"/>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000" b="0" i="0" kern="1200">
                <a:solidFill>
                  <a:srgbClr val="7F7F7F"/>
                </a:solidFill>
                <a:latin typeface="Arial"/>
                <a:ea typeface="+mn-ea"/>
                <a:cs typeface="Arial"/>
              </a:defRPr>
            </a:lvl3pPr>
            <a:lvl4pPr marL="1600200" indent="-228600" algn="l" defTabSz="457200" rtl="0" eaLnBrk="1" latinLnBrk="0" hangingPunct="1">
              <a:spcBef>
                <a:spcPct val="20000"/>
              </a:spcBef>
              <a:buFont typeface="Lucida Grande"/>
              <a:buChar char="»"/>
              <a:defRPr sz="1000" b="0" i="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000" b="0" i="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0"/>
              </a:spcAft>
            </a:pPr>
            <a:r>
              <a:rPr lang="de-DE" dirty="0"/>
              <a:t>Basis: n=331 (2015), n=338 (2013) | Angaben in % | Gerankt nach 2015  </a:t>
            </a:r>
          </a:p>
        </p:txBody>
      </p:sp>
      <p:sp>
        <p:nvSpPr>
          <p:cNvPr id="19" name="Textplatzhalter 2"/>
          <p:cNvSpPr txBox="1">
            <a:spLocks/>
          </p:cNvSpPr>
          <p:nvPr/>
        </p:nvSpPr>
        <p:spPr>
          <a:xfrm>
            <a:off x="153680" y="781353"/>
            <a:ext cx="7337421" cy="257175"/>
          </a:xfrm>
          <a:prstGeom prst="rect">
            <a:avLst/>
          </a:prstGeom>
        </p:spPr>
        <p:txBody>
          <a:bodyPr/>
          <a:lst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de-DE" sz="1400" i="0" dirty="0">
                <a:solidFill>
                  <a:srgbClr val="141313"/>
                </a:solidFill>
              </a:rPr>
              <a:t>Nutzungsverhalten – Gesamt 2015/2013</a:t>
            </a:r>
          </a:p>
        </p:txBody>
      </p:sp>
      <p:sp>
        <p:nvSpPr>
          <p:cNvPr id="20" name="Textplatzhalter 3"/>
          <p:cNvSpPr txBox="1">
            <a:spLocks/>
          </p:cNvSpPr>
          <p:nvPr/>
        </p:nvSpPr>
        <p:spPr>
          <a:xfrm>
            <a:off x="144896" y="1019687"/>
            <a:ext cx="4553162" cy="257175"/>
          </a:xfrm>
          <a:prstGeom prst="rect">
            <a:avLst/>
          </a:prstGeom>
        </p:spPr>
        <p:txBody>
          <a:bodyPr/>
          <a:lst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de-DE" sz="1000" b="0" i="0" dirty="0">
                <a:solidFill>
                  <a:srgbClr val="7F7F7F"/>
                </a:solidFill>
              </a:rPr>
              <a:t>Welchen/n Neuwagenkonfigurator/en haben Sie bereits genutzt?</a:t>
            </a:r>
          </a:p>
        </p:txBody>
      </p:sp>
      <p:graphicFrame>
        <p:nvGraphicFramePr>
          <p:cNvPr id="21" name="Tabelle 20"/>
          <p:cNvGraphicFramePr>
            <a:graphicFrameLocks noGrp="1"/>
          </p:cNvGraphicFramePr>
          <p:nvPr>
            <p:extLst/>
          </p:nvPr>
        </p:nvGraphicFramePr>
        <p:xfrm>
          <a:off x="6303961" y="1844676"/>
          <a:ext cx="838200" cy="3852864"/>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tblGrid>
              <a:tr h="384159">
                <a:tc>
                  <a:txBody>
                    <a:bodyPr/>
                    <a:lstStyle/>
                    <a:p>
                      <a:pPr algn="ctr" fontAlgn="b"/>
                      <a:r>
                        <a:rPr lang="de-DE" sz="1200" b="1" u="none" strike="noStrike" dirty="0" smtClean="0">
                          <a:solidFill>
                            <a:srgbClr val="29761C"/>
                          </a:solidFill>
                          <a:effectLst/>
                        </a:rPr>
                        <a:t>+ 3,6</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566">
                <a:tc>
                  <a:txBody>
                    <a:bodyPr/>
                    <a:lstStyle/>
                    <a:p>
                      <a:pPr algn="ctr" fontAlgn="b"/>
                      <a:r>
                        <a:rPr lang="de-DE" sz="1200" b="1" i="0" u="none" strike="noStrike" dirty="0" smtClean="0">
                          <a:solidFill>
                            <a:srgbClr val="29761C"/>
                          </a:solidFill>
                          <a:effectLst/>
                          <a:latin typeface="+mn-lt"/>
                        </a:rPr>
                        <a:t>+ 5,9</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9566">
                <a:tc>
                  <a:txBody>
                    <a:bodyPr/>
                    <a:lstStyle/>
                    <a:p>
                      <a:pPr algn="ctr" fontAlgn="b"/>
                      <a:r>
                        <a:rPr lang="de-DE" sz="1200" b="1" i="0" u="none" strike="noStrike" dirty="0" smtClean="0">
                          <a:solidFill>
                            <a:srgbClr val="AB0F17"/>
                          </a:solidFill>
                          <a:effectLst/>
                          <a:latin typeface="+mn-lt"/>
                        </a:rPr>
                        <a:t>-</a:t>
                      </a:r>
                      <a:r>
                        <a:rPr lang="de-DE" sz="1200" b="1" i="0" u="none" strike="noStrike" baseline="0" dirty="0" smtClean="0">
                          <a:solidFill>
                            <a:srgbClr val="AB0F17"/>
                          </a:solidFill>
                          <a:effectLst/>
                          <a:latin typeface="+mn-lt"/>
                        </a:rPr>
                        <a:t> 4,1</a:t>
                      </a:r>
                      <a:endParaRPr lang="de-DE" sz="1200" b="1" i="0" u="none" strike="noStrike" dirty="0">
                        <a:solidFill>
                          <a:srgbClr val="AB0F17"/>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566">
                <a:tc>
                  <a:txBody>
                    <a:bodyPr/>
                    <a:lstStyle/>
                    <a:p>
                      <a:pPr algn="ctr" fontAlgn="b"/>
                      <a:r>
                        <a:rPr lang="de-DE" sz="1200" b="1" i="0" u="none" strike="noStrike" dirty="0" smtClean="0">
                          <a:solidFill>
                            <a:srgbClr val="29761C"/>
                          </a:solidFill>
                          <a:effectLst/>
                          <a:latin typeface="+mn-lt"/>
                        </a:rPr>
                        <a:t>+ 5,0</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1344">
                <a:tc>
                  <a:txBody>
                    <a:bodyPr/>
                    <a:lstStyle/>
                    <a:p>
                      <a:pPr algn="ctr" fontAlgn="b"/>
                      <a:r>
                        <a:rPr lang="de-DE" sz="1200" b="1" i="0" u="none" strike="noStrike" dirty="0" smtClean="0">
                          <a:solidFill>
                            <a:srgbClr val="29761C"/>
                          </a:solidFill>
                          <a:effectLst/>
                          <a:latin typeface="+mn-lt"/>
                        </a:rPr>
                        <a:t>+ 0,3</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9566">
                <a:tc>
                  <a:txBody>
                    <a:bodyPr/>
                    <a:lstStyle/>
                    <a:p>
                      <a:pPr algn="ctr" fontAlgn="b"/>
                      <a:r>
                        <a:rPr lang="de-DE" sz="1200" b="1" i="0" u="none" strike="noStrike" dirty="0" smtClean="0">
                          <a:solidFill>
                            <a:srgbClr val="AB0F17"/>
                          </a:solidFill>
                          <a:effectLst/>
                          <a:latin typeface="+mn-lt"/>
                        </a:rPr>
                        <a:t>-</a:t>
                      </a:r>
                      <a:r>
                        <a:rPr lang="de-DE" sz="1200" b="1" i="0" u="none" strike="noStrike" baseline="0" dirty="0" smtClean="0">
                          <a:solidFill>
                            <a:srgbClr val="AB0F17"/>
                          </a:solidFill>
                          <a:effectLst/>
                          <a:latin typeface="+mn-lt"/>
                        </a:rPr>
                        <a:t> 7,1</a:t>
                      </a:r>
                      <a:endParaRPr lang="de-DE" sz="1200" b="1" i="0" u="none" strike="noStrike" dirty="0">
                        <a:solidFill>
                          <a:srgbClr val="AB0F17"/>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9566">
                <a:tc>
                  <a:txBody>
                    <a:bodyPr/>
                    <a:lstStyle/>
                    <a:p>
                      <a:pPr algn="ctr" fontAlgn="b"/>
                      <a:r>
                        <a:rPr lang="de-DE" sz="1200" b="1" i="0" u="none" strike="noStrike" dirty="0" smtClean="0">
                          <a:solidFill>
                            <a:srgbClr val="29761C"/>
                          </a:solidFill>
                          <a:effectLst/>
                          <a:latin typeface="+mn-lt"/>
                        </a:rPr>
                        <a:t>+ 5,3</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3237">
                <a:tc>
                  <a:txBody>
                    <a:bodyPr/>
                    <a:lstStyle/>
                    <a:p>
                      <a:pPr algn="ctr" fontAlgn="b"/>
                      <a:r>
                        <a:rPr lang="de-DE" sz="1200" b="1" i="0" u="none" strike="noStrike" dirty="0" smtClean="0">
                          <a:solidFill>
                            <a:srgbClr val="AB0F17"/>
                          </a:solidFill>
                          <a:effectLst/>
                          <a:latin typeface="+mn-lt"/>
                        </a:rPr>
                        <a:t>-</a:t>
                      </a:r>
                      <a:r>
                        <a:rPr lang="de-DE" sz="1200" b="1" i="0" u="none" strike="noStrike" baseline="0" dirty="0" smtClean="0">
                          <a:solidFill>
                            <a:srgbClr val="AB0F17"/>
                          </a:solidFill>
                          <a:effectLst/>
                          <a:latin typeface="+mn-lt"/>
                        </a:rPr>
                        <a:t> 1,1</a:t>
                      </a:r>
                      <a:endParaRPr lang="de-DE" sz="1200" b="1" i="0" u="none" strike="noStrike" dirty="0">
                        <a:solidFill>
                          <a:srgbClr val="AB0F17"/>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6728">
                <a:tc>
                  <a:txBody>
                    <a:bodyPr/>
                    <a:lstStyle/>
                    <a:p>
                      <a:pPr algn="ctr" fontAlgn="b"/>
                      <a:r>
                        <a:rPr lang="de-DE" sz="1200" b="1" u="none" strike="noStrike" dirty="0" smtClean="0">
                          <a:solidFill>
                            <a:srgbClr val="29761C"/>
                          </a:solidFill>
                          <a:effectLst/>
                        </a:rPr>
                        <a:t>+ 0,4</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566">
                <a:tc>
                  <a:txBody>
                    <a:bodyPr/>
                    <a:lstStyle/>
                    <a:p>
                      <a:pPr algn="ctr" fontAlgn="b"/>
                      <a:r>
                        <a:rPr lang="de-DE" sz="1200" b="1" i="0" u="none" strike="noStrike" dirty="0" smtClean="0">
                          <a:solidFill>
                            <a:srgbClr val="AB0F17"/>
                          </a:solidFill>
                          <a:effectLst/>
                          <a:latin typeface="+mn-lt"/>
                        </a:rPr>
                        <a:t>-</a:t>
                      </a:r>
                      <a:r>
                        <a:rPr lang="de-DE" sz="1200" b="1" i="0" u="none" strike="noStrike" baseline="0" dirty="0" smtClean="0">
                          <a:solidFill>
                            <a:srgbClr val="AB0F17"/>
                          </a:solidFill>
                          <a:effectLst/>
                          <a:latin typeface="+mn-lt"/>
                        </a:rPr>
                        <a:t> 2,0</a:t>
                      </a:r>
                      <a:endParaRPr lang="de-DE" sz="1200" b="1" i="0" u="none" strike="noStrike" dirty="0">
                        <a:solidFill>
                          <a:srgbClr val="AB0F17"/>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2" name="Rechteck 21"/>
          <p:cNvSpPr/>
          <p:nvPr/>
        </p:nvSpPr>
        <p:spPr>
          <a:xfrm>
            <a:off x="6498279" y="1326374"/>
            <a:ext cx="522900" cy="307777"/>
          </a:xfrm>
          <a:prstGeom prst="rect">
            <a:avLst/>
          </a:prstGeom>
        </p:spPr>
        <p:txBody>
          <a:bodyPr wrap="none">
            <a:spAutoFit/>
          </a:bodyPr>
          <a:lstStyle/>
          <a:p>
            <a:pPr fontAlgn="auto">
              <a:spcBef>
                <a:spcPts val="0"/>
              </a:spcBef>
              <a:spcAft>
                <a:spcPts val="0"/>
              </a:spcAft>
            </a:pPr>
            <a:r>
              <a:rPr lang="de-DE" sz="1400" b="0" dirty="0">
                <a:solidFill>
                  <a:srgbClr val="141313"/>
                </a:solidFill>
                <a:latin typeface="Arial"/>
              </a:rPr>
              <a:t>Gap</a:t>
            </a:r>
            <a:endParaRPr lang="de-DE" sz="2400" b="0" dirty="0">
              <a:solidFill>
                <a:srgbClr val="141313"/>
              </a:solidFill>
              <a:latin typeface="Arial"/>
            </a:endParaRPr>
          </a:p>
        </p:txBody>
      </p:sp>
      <p:sp>
        <p:nvSpPr>
          <p:cNvPr id="9" name="Rechteck 8"/>
          <p:cNvSpPr/>
          <p:nvPr/>
        </p:nvSpPr>
        <p:spPr>
          <a:xfrm>
            <a:off x="1805493" y="1902759"/>
            <a:ext cx="6261099" cy="19239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tIns="180000" rIns="36000" bIns="180000" rtlCol="0" anchor="ctr" anchorCtr="0"/>
          <a:lstStyle/>
          <a:p>
            <a:pPr algn="ctr"/>
            <a:r>
              <a:rPr lang="de-DE" sz="2400" b="1" i="1" dirty="0">
                <a:solidFill>
                  <a:schemeClr val="bg1"/>
                </a:solidFill>
              </a:rPr>
              <a:t>p</a:t>
            </a:r>
            <a:r>
              <a:rPr lang="de-DE" sz="2400" b="1" i="1" dirty="0" smtClean="0">
                <a:solidFill>
                  <a:schemeClr val="bg1"/>
                </a:solidFill>
              </a:rPr>
              <a:t>uls</a:t>
            </a:r>
            <a:r>
              <a:rPr lang="de-DE" sz="2400" b="1" dirty="0" smtClean="0">
                <a:solidFill>
                  <a:schemeClr val="bg1"/>
                </a:solidFill>
              </a:rPr>
              <a:t> Marktforschung GmbH</a:t>
            </a:r>
            <a:endParaRPr lang="de-DE" sz="2400" b="1" dirty="0">
              <a:solidFill>
                <a:schemeClr val="bg1"/>
              </a:solidFill>
            </a:endParaRPr>
          </a:p>
        </p:txBody>
      </p:sp>
    </p:spTree>
    <p:extLst>
      <p:ext uri="{BB962C8B-B14F-4D97-AF65-F5344CB8AC3E}">
        <p14:creationId xmlns:p14="http://schemas.microsoft.com/office/powerpoint/2010/main" val="239966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1600" dirty="0"/>
              <a:t>Der Konfigurator von </a:t>
            </a:r>
            <a:r>
              <a:rPr lang="de-DE" sz="1600" dirty="0" smtClean="0"/>
              <a:t>… </a:t>
            </a:r>
            <a:r>
              <a:rPr lang="de-DE" sz="1600" dirty="0"/>
              <a:t>erhielt 2015 die besten Bewertungen, 2013 lag noch der Konfigurator von </a:t>
            </a:r>
            <a:r>
              <a:rPr lang="de-DE" sz="1600" dirty="0" smtClean="0"/>
              <a:t>… </a:t>
            </a:r>
            <a:r>
              <a:rPr lang="de-DE" sz="1600" dirty="0"/>
              <a:t>an der Spitze.</a:t>
            </a:r>
          </a:p>
        </p:txBody>
      </p:sp>
      <p:graphicFrame>
        <p:nvGraphicFramePr>
          <p:cNvPr id="5" name="Diagramm 4"/>
          <p:cNvGraphicFramePr/>
          <p:nvPr>
            <p:extLst>
              <p:ext uri="{D42A27DB-BD31-4B8C-83A1-F6EECF244321}">
                <p14:modId xmlns:p14="http://schemas.microsoft.com/office/powerpoint/2010/main" val="3576878819"/>
              </p:ext>
            </p:extLst>
          </p:nvPr>
        </p:nvGraphicFramePr>
        <p:xfrm>
          <a:off x="1558303" y="709242"/>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platzhalter 14"/>
          <p:cNvSpPr txBox="1">
            <a:spLocks/>
          </p:cNvSpPr>
          <p:nvPr/>
        </p:nvSpPr>
        <p:spPr>
          <a:xfrm>
            <a:off x="3656423" y="6587766"/>
            <a:ext cx="5569065" cy="246451"/>
          </a:xfrm>
          <a:prstGeom prst="rect">
            <a:avLst/>
          </a:prstGeom>
          <a:ln>
            <a:noFill/>
          </a:ln>
        </p:spPr>
        <p:txBody>
          <a:bodyPr anchor="b">
            <a:noAutofit/>
          </a:bodyPr>
          <a:lstStyle>
            <a:lvl1pPr marL="342900" indent="-342900" algn="l" defTabSz="457200" rtl="0" eaLnBrk="1" latinLnBrk="0" hangingPunct="1">
              <a:spcBef>
                <a:spcPct val="20000"/>
              </a:spcBef>
              <a:buSzPct val="100000"/>
              <a:buFontTx/>
              <a:buNone/>
              <a:defRPr sz="1000" b="0" i="0" kern="1200" baseline="0">
                <a:solidFill>
                  <a:srgbClr val="7F7F7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000" b="0" i="0" kern="1200">
                <a:solidFill>
                  <a:srgbClr val="7F7F7F"/>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000" b="0" i="0" kern="1200">
                <a:solidFill>
                  <a:srgbClr val="7F7F7F"/>
                </a:solidFill>
                <a:latin typeface="Arial"/>
                <a:ea typeface="+mn-ea"/>
                <a:cs typeface="Arial"/>
              </a:defRPr>
            </a:lvl3pPr>
            <a:lvl4pPr marL="1600200" indent="-228600" algn="l" defTabSz="457200" rtl="0" eaLnBrk="1" latinLnBrk="0" hangingPunct="1">
              <a:spcBef>
                <a:spcPct val="20000"/>
              </a:spcBef>
              <a:buFont typeface="Lucida Grande"/>
              <a:buChar char="»"/>
              <a:defRPr sz="1000" b="0" i="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000" b="0" i="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de-DE" dirty="0">
                <a:cs typeface="+mn-cs"/>
              </a:rPr>
              <a:t>Basis: n= mindestens 20 (2015/2013) | Angaben in % | Top 2 Boxes = 1+2 (Sehr) gut (Abfrage    auf 6er Skala) | Gerankt nach 2015  </a:t>
            </a:r>
          </a:p>
        </p:txBody>
      </p:sp>
      <p:sp>
        <p:nvSpPr>
          <p:cNvPr id="19" name="Textplatzhalter 2"/>
          <p:cNvSpPr txBox="1">
            <a:spLocks/>
          </p:cNvSpPr>
          <p:nvPr/>
        </p:nvSpPr>
        <p:spPr>
          <a:xfrm>
            <a:off x="153681" y="781353"/>
            <a:ext cx="7354513" cy="257175"/>
          </a:xfrm>
          <a:prstGeom prst="rect">
            <a:avLst/>
          </a:prstGeom>
        </p:spPr>
        <p:txBody>
          <a:bodyPr/>
          <a:lst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400" i="0" dirty="0">
                <a:solidFill>
                  <a:schemeClr val="tx1"/>
                </a:solidFill>
              </a:rPr>
              <a:t>Bewertung genutzter Neuwagenkonfiguratoren - Gesamt</a:t>
            </a:r>
          </a:p>
        </p:txBody>
      </p:sp>
      <p:sp>
        <p:nvSpPr>
          <p:cNvPr id="20" name="Textplatzhalter 3"/>
          <p:cNvSpPr txBox="1">
            <a:spLocks/>
          </p:cNvSpPr>
          <p:nvPr/>
        </p:nvSpPr>
        <p:spPr>
          <a:xfrm>
            <a:off x="145133" y="1019687"/>
            <a:ext cx="7354513" cy="257175"/>
          </a:xfrm>
          <a:prstGeom prst="rect">
            <a:avLst/>
          </a:prstGeom>
        </p:spPr>
        <p:txBody>
          <a:bodyPr/>
          <a:lstStyle>
            <a:lvl1pPr marL="342900" indent="-342900" algn="l" defTabSz="457200" rtl="0" eaLnBrk="1" latinLnBrk="0" hangingPunct="1">
              <a:spcBef>
                <a:spcPct val="20000"/>
              </a:spcBef>
              <a:buSzPct val="100000"/>
              <a:buFontTx/>
              <a:buNone/>
              <a:defRPr sz="2200" b="1" i="1" kern="1200">
                <a:solidFill>
                  <a:srgbClr val="004C8F"/>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22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2200" kern="1200">
                <a:solidFill>
                  <a:schemeClr val="tx1"/>
                </a:solidFill>
                <a:latin typeface="Arial"/>
                <a:ea typeface="+mn-ea"/>
                <a:cs typeface="Arial"/>
              </a:defRPr>
            </a:lvl3pPr>
            <a:lvl4pPr marL="1600200" indent="-228600" algn="l" defTabSz="457200" rtl="0" eaLnBrk="1" latinLnBrk="0" hangingPunct="1">
              <a:spcBef>
                <a:spcPct val="20000"/>
              </a:spcBef>
              <a:buFont typeface="Lucida Grande"/>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000" b="0" i="0" dirty="0">
                <a:solidFill>
                  <a:srgbClr val="7F7F7F"/>
                </a:solidFill>
              </a:rPr>
              <a:t>Wie bewerten Sie die genutzten Neuwagenkonfiguratoren?</a:t>
            </a:r>
          </a:p>
        </p:txBody>
      </p:sp>
      <p:graphicFrame>
        <p:nvGraphicFramePr>
          <p:cNvPr id="21" name="Tabelle 20"/>
          <p:cNvGraphicFramePr>
            <a:graphicFrameLocks noGrp="1"/>
          </p:cNvGraphicFramePr>
          <p:nvPr>
            <p:extLst/>
          </p:nvPr>
        </p:nvGraphicFramePr>
        <p:xfrm>
          <a:off x="8323324" y="1844676"/>
          <a:ext cx="838200" cy="3852865"/>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tblGrid>
              <a:tr h="417313">
                <a:tc>
                  <a:txBody>
                    <a:bodyPr/>
                    <a:lstStyle/>
                    <a:p>
                      <a:pPr algn="ctr" fontAlgn="b"/>
                      <a:r>
                        <a:rPr lang="de-DE" sz="1200" b="1" u="none" strike="noStrike" dirty="0" smtClean="0">
                          <a:solidFill>
                            <a:srgbClr val="29761C"/>
                          </a:solidFill>
                          <a:effectLst/>
                        </a:rPr>
                        <a:t>+ 17,3</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3951">
                <a:tc>
                  <a:txBody>
                    <a:bodyPr/>
                    <a:lstStyle/>
                    <a:p>
                      <a:pPr algn="ctr" fontAlgn="b"/>
                      <a:r>
                        <a:rPr lang="de-DE" sz="1200" b="1" i="0" u="none" strike="noStrike" dirty="0" smtClean="0">
                          <a:solidFill>
                            <a:srgbClr val="29761C"/>
                          </a:solidFill>
                          <a:effectLst/>
                          <a:latin typeface="+mn-lt"/>
                        </a:rPr>
                        <a:t>+ 4,6</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4801">
                <a:tc>
                  <a:txBody>
                    <a:bodyPr/>
                    <a:lstStyle/>
                    <a:p>
                      <a:pPr algn="ctr" fontAlgn="b"/>
                      <a:r>
                        <a:rPr lang="de-DE" sz="1200" b="1" i="0" u="none" strike="noStrike" dirty="0" smtClean="0">
                          <a:solidFill>
                            <a:srgbClr val="29761C"/>
                          </a:solidFill>
                          <a:effectLst/>
                          <a:latin typeface="+mn-lt"/>
                        </a:rPr>
                        <a:t>+ 18,5</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7912">
                <a:tc>
                  <a:txBody>
                    <a:bodyPr/>
                    <a:lstStyle/>
                    <a:p>
                      <a:pPr algn="ctr" fontAlgn="b"/>
                      <a:r>
                        <a:rPr lang="de-DE" sz="1200" b="1" i="0" u="none" strike="noStrike" dirty="0" smtClean="0">
                          <a:solidFill>
                            <a:srgbClr val="29761C"/>
                          </a:solidFill>
                          <a:effectLst/>
                          <a:latin typeface="+mn-lt"/>
                        </a:rPr>
                        <a:t>+ 7,5</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3599">
                <a:tc>
                  <a:txBody>
                    <a:bodyPr/>
                    <a:lstStyle/>
                    <a:p>
                      <a:pPr algn="ctr" fontAlgn="b"/>
                      <a:r>
                        <a:rPr lang="de-DE" sz="1200" b="1" i="0" u="none" strike="noStrike" dirty="0" smtClean="0">
                          <a:solidFill>
                            <a:srgbClr val="AB0F17"/>
                          </a:solidFill>
                          <a:effectLst/>
                          <a:latin typeface="+mn-lt"/>
                        </a:rPr>
                        <a:t>- 1,4</a:t>
                      </a:r>
                      <a:endParaRPr lang="de-DE" sz="1200" b="1" i="0" u="none" strike="noStrike" dirty="0">
                        <a:solidFill>
                          <a:srgbClr val="AB0F17"/>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9041">
                <a:tc>
                  <a:txBody>
                    <a:bodyPr/>
                    <a:lstStyle/>
                    <a:p>
                      <a:pPr algn="ctr" fontAlgn="b"/>
                      <a:r>
                        <a:rPr lang="de-DE" sz="1200" b="1" i="0" u="none" strike="noStrike" dirty="0" smtClean="0">
                          <a:solidFill>
                            <a:srgbClr val="29761C"/>
                          </a:solidFill>
                          <a:effectLst/>
                          <a:latin typeface="+mn-lt"/>
                        </a:rPr>
                        <a:t>+ 7,0</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3951">
                <a:tc>
                  <a:txBody>
                    <a:bodyPr/>
                    <a:lstStyle/>
                    <a:p>
                      <a:pPr algn="ctr" fontAlgn="b"/>
                      <a:r>
                        <a:rPr lang="de-DE" sz="1200" b="1" i="0" u="none" strike="noStrike" dirty="0" smtClean="0">
                          <a:solidFill>
                            <a:srgbClr val="AB0F17"/>
                          </a:solidFill>
                          <a:effectLst/>
                          <a:latin typeface="+mn-lt"/>
                        </a:rPr>
                        <a:t>- 0,1</a:t>
                      </a:r>
                      <a:endParaRPr lang="de-DE" sz="1200" b="1" i="0" u="none" strike="noStrike" dirty="0">
                        <a:solidFill>
                          <a:srgbClr val="AB0F17"/>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8762">
                <a:tc>
                  <a:txBody>
                    <a:bodyPr/>
                    <a:lstStyle/>
                    <a:p>
                      <a:pPr algn="ctr" fontAlgn="b"/>
                      <a:r>
                        <a:rPr lang="de-DE" sz="1200" b="1" i="0" u="none" strike="noStrike" dirty="0" smtClean="0">
                          <a:solidFill>
                            <a:srgbClr val="29761C"/>
                          </a:solidFill>
                          <a:effectLst/>
                          <a:latin typeface="+mn-lt"/>
                        </a:rPr>
                        <a:t>+ 24,1</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84">
                <a:tc>
                  <a:txBody>
                    <a:bodyPr/>
                    <a:lstStyle/>
                    <a:p>
                      <a:pPr algn="ctr" fontAlgn="b"/>
                      <a:r>
                        <a:rPr lang="de-DE" sz="1200" b="1" u="none" strike="noStrike" dirty="0" smtClean="0">
                          <a:solidFill>
                            <a:srgbClr val="29761C"/>
                          </a:solidFill>
                          <a:effectLst/>
                        </a:rPr>
                        <a:t>+ 9,5</a:t>
                      </a:r>
                      <a:endParaRPr lang="de-DE" sz="1200" b="1" i="0" u="none" strike="noStrike" dirty="0">
                        <a:solidFill>
                          <a:srgbClr val="29761C"/>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3951">
                <a:tc>
                  <a:txBody>
                    <a:bodyPr/>
                    <a:lstStyle/>
                    <a:p>
                      <a:pPr algn="ctr" fontAlgn="b"/>
                      <a:r>
                        <a:rPr lang="de-DE" sz="1200" b="1" i="0" u="none" strike="noStrike" dirty="0" smtClean="0">
                          <a:solidFill>
                            <a:srgbClr val="AB0F17"/>
                          </a:solidFill>
                          <a:effectLst/>
                          <a:latin typeface="+mn-lt"/>
                        </a:rPr>
                        <a:t>- 11,4</a:t>
                      </a:r>
                      <a:endParaRPr lang="de-DE" sz="1200" b="1" i="0" u="none" strike="noStrike" dirty="0">
                        <a:solidFill>
                          <a:srgbClr val="AB0F17"/>
                        </a:solidFill>
                        <a:effectLst/>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2" name="Rechteck 21"/>
          <p:cNvSpPr/>
          <p:nvPr/>
        </p:nvSpPr>
        <p:spPr>
          <a:xfrm>
            <a:off x="8490236" y="1505838"/>
            <a:ext cx="532518" cy="307777"/>
          </a:xfrm>
          <a:prstGeom prst="rect">
            <a:avLst/>
          </a:prstGeom>
        </p:spPr>
        <p:txBody>
          <a:bodyPr wrap="none">
            <a:spAutoFit/>
          </a:bodyPr>
          <a:lstStyle/>
          <a:p>
            <a:r>
              <a:rPr lang="de-DE" sz="1400" dirty="0">
                <a:solidFill>
                  <a:srgbClr val="141313"/>
                </a:solidFill>
                <a:latin typeface="Arial"/>
              </a:rPr>
              <a:t>Gap</a:t>
            </a:r>
            <a:endParaRPr lang="de-DE" sz="2400" dirty="0"/>
          </a:p>
        </p:txBody>
      </p:sp>
      <p:sp>
        <p:nvSpPr>
          <p:cNvPr id="9" name="Rechteck 8"/>
          <p:cNvSpPr/>
          <p:nvPr/>
        </p:nvSpPr>
        <p:spPr>
          <a:xfrm>
            <a:off x="2027681" y="1902759"/>
            <a:ext cx="6261099" cy="19239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tIns="180000" rIns="36000" bIns="180000" rtlCol="0" anchor="ctr" anchorCtr="0"/>
          <a:lstStyle/>
          <a:p>
            <a:pPr algn="ctr"/>
            <a:r>
              <a:rPr lang="de-DE" sz="2400" b="1" i="1" dirty="0">
                <a:solidFill>
                  <a:schemeClr val="bg1"/>
                </a:solidFill>
              </a:rPr>
              <a:t>p</a:t>
            </a:r>
            <a:r>
              <a:rPr lang="de-DE" sz="2400" b="1" i="1" dirty="0" smtClean="0">
                <a:solidFill>
                  <a:schemeClr val="bg1"/>
                </a:solidFill>
              </a:rPr>
              <a:t>uls</a:t>
            </a:r>
            <a:r>
              <a:rPr lang="de-DE" sz="2400" b="1" dirty="0" smtClean="0">
                <a:solidFill>
                  <a:schemeClr val="bg1"/>
                </a:solidFill>
              </a:rPr>
              <a:t> Marktforschung GmbH</a:t>
            </a:r>
            <a:endParaRPr lang="de-DE" sz="2400" b="1" dirty="0">
              <a:solidFill>
                <a:schemeClr val="bg1"/>
              </a:solidFill>
            </a:endParaRPr>
          </a:p>
        </p:txBody>
      </p:sp>
    </p:spTree>
    <p:extLst>
      <p:ext uri="{BB962C8B-B14F-4D97-AF65-F5344CB8AC3E}">
        <p14:creationId xmlns:p14="http://schemas.microsoft.com/office/powerpoint/2010/main" val="3619720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009650"/>
            <a:ext cx="7567749" cy="5848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004992"/>
              </a:solidFill>
            </a:endParaRPr>
          </a:p>
        </p:txBody>
      </p:sp>
      <p:sp>
        <p:nvSpPr>
          <p:cNvPr id="5" name="Textfeld 4"/>
          <p:cNvSpPr txBox="1"/>
          <p:nvPr/>
        </p:nvSpPr>
        <p:spPr>
          <a:xfrm>
            <a:off x="226286" y="1211467"/>
            <a:ext cx="7005918" cy="307777"/>
          </a:xfrm>
          <a:prstGeom prst="rect">
            <a:avLst/>
          </a:prstGeom>
          <a:noFill/>
        </p:spPr>
        <p:txBody>
          <a:bodyPr wrap="square" lIns="0" rtlCol="0">
            <a:spAutoFit/>
          </a:bodyPr>
          <a:lstStyle/>
          <a:p>
            <a:pPr defTabSz="457200" fontAlgn="auto">
              <a:spcBef>
                <a:spcPts val="0"/>
              </a:spcBef>
              <a:spcAft>
                <a:spcPts val="0"/>
              </a:spcAft>
            </a:pPr>
            <a:r>
              <a:rPr lang="de-DE" sz="1400" dirty="0" smtClean="0">
                <a:solidFill>
                  <a:srgbClr val="141313"/>
                </a:solidFill>
                <a:latin typeface="Arial"/>
              </a:rPr>
              <a:t>Hiermit bestelle ich verbindlich folgendes Paket:</a:t>
            </a:r>
            <a:endParaRPr lang="de-DE" sz="1400" dirty="0">
              <a:solidFill>
                <a:srgbClr val="141313"/>
              </a:solidFill>
              <a:latin typeface="Arial"/>
            </a:endParaRPr>
          </a:p>
        </p:txBody>
      </p:sp>
      <p:sp>
        <p:nvSpPr>
          <p:cNvPr id="75" name="Titel 5"/>
          <p:cNvSpPr>
            <a:spLocks noGrp="1"/>
          </p:cNvSpPr>
          <p:nvPr>
            <p:ph type="title"/>
          </p:nvPr>
        </p:nvSpPr>
        <p:spPr>
          <a:xfrm>
            <a:off x="241219" y="153216"/>
            <a:ext cx="7416833" cy="555625"/>
          </a:xfrm>
        </p:spPr>
        <p:txBody>
          <a:bodyPr>
            <a:noAutofit/>
          </a:bodyPr>
          <a:lstStyle/>
          <a:p>
            <a:r>
              <a:rPr lang="de-DE" dirty="0"/>
              <a:t>Bestellformular </a:t>
            </a:r>
            <a:r>
              <a:rPr lang="de-DE" dirty="0" smtClean="0"/>
              <a:t/>
            </a:r>
            <a:br>
              <a:rPr lang="de-DE" dirty="0" smtClean="0"/>
            </a:br>
            <a:r>
              <a:rPr lang="de-DE" dirty="0" smtClean="0"/>
              <a:t>„</a:t>
            </a:r>
            <a:r>
              <a:rPr lang="en-US" dirty="0" smtClean="0"/>
              <a:t>Neuwagenkonfiguratoren </a:t>
            </a:r>
            <a:r>
              <a:rPr lang="en-US" dirty="0" err="1" smtClean="0"/>
              <a:t>aus</a:t>
            </a:r>
            <a:r>
              <a:rPr lang="en-US" dirty="0" smtClean="0"/>
              <a:t> </a:t>
            </a:r>
            <a:r>
              <a:rPr lang="en-US" dirty="0" err="1" smtClean="0"/>
              <a:t>Nutzersicht</a:t>
            </a:r>
            <a:r>
              <a:rPr lang="de-DE" dirty="0" smtClean="0"/>
              <a:t>“</a:t>
            </a:r>
            <a:endParaRPr lang="de-DE" dirty="0"/>
          </a:p>
        </p:txBody>
      </p:sp>
      <p:sp>
        <p:nvSpPr>
          <p:cNvPr id="76" name="Rechteck 75"/>
          <p:cNvSpPr/>
          <p:nvPr/>
        </p:nvSpPr>
        <p:spPr>
          <a:xfrm>
            <a:off x="8734696" y="6013450"/>
            <a:ext cx="1171303" cy="844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800" b="0">
              <a:solidFill>
                <a:srgbClr val="004992"/>
              </a:solidFill>
            </a:endParaRPr>
          </a:p>
        </p:txBody>
      </p:sp>
      <p:sp>
        <p:nvSpPr>
          <p:cNvPr id="79" name="Rechteck 78"/>
          <p:cNvSpPr/>
          <p:nvPr/>
        </p:nvSpPr>
        <p:spPr>
          <a:xfrm>
            <a:off x="0" y="5048250"/>
            <a:ext cx="9906000" cy="1809750"/>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de-DE" sz="1600" b="0">
              <a:solidFill>
                <a:srgbClr val="004992"/>
              </a:solidFill>
            </a:endParaRPr>
          </a:p>
        </p:txBody>
      </p:sp>
      <p:sp>
        <p:nvSpPr>
          <p:cNvPr id="12" name="Rechteck 11"/>
          <p:cNvSpPr/>
          <p:nvPr/>
        </p:nvSpPr>
        <p:spPr>
          <a:xfrm>
            <a:off x="4835020" y="5278215"/>
            <a:ext cx="4813804" cy="738664"/>
          </a:xfrm>
          <a:prstGeom prst="rect">
            <a:avLst/>
          </a:prstGeom>
        </p:spPr>
        <p:txBody>
          <a:bodyPr wrap="square">
            <a:spAutoFit/>
          </a:bodyPr>
          <a:lstStyle/>
          <a:p>
            <a:pPr defTabSz="457200" fontAlgn="auto">
              <a:spcBef>
                <a:spcPts val="0"/>
              </a:spcBef>
              <a:spcAft>
                <a:spcPts val="0"/>
              </a:spcAft>
            </a:pPr>
            <a:r>
              <a:rPr lang="de-DE" sz="1400" b="0" dirty="0" smtClean="0">
                <a:solidFill>
                  <a:srgbClr val="141313"/>
                </a:solidFill>
                <a:latin typeface="Arial"/>
              </a:rPr>
              <a:t>Schicken Sie Ihre Bestellung bitte an folgende Faxnummer </a:t>
            </a:r>
          </a:p>
          <a:p>
            <a:pPr defTabSz="457200" fontAlgn="auto">
              <a:spcBef>
                <a:spcPts val="0"/>
              </a:spcBef>
              <a:spcAft>
                <a:spcPts val="0"/>
              </a:spcAft>
            </a:pPr>
            <a:r>
              <a:rPr lang="de-DE" sz="1400" dirty="0" smtClean="0">
                <a:solidFill>
                  <a:srgbClr val="141313"/>
                </a:solidFill>
                <a:latin typeface="Arial"/>
              </a:rPr>
              <a:t>+49 (0)911 / 95 35 404 </a:t>
            </a:r>
            <a:r>
              <a:rPr lang="de-DE" sz="1400" b="0" dirty="0" smtClean="0">
                <a:solidFill>
                  <a:srgbClr val="141313"/>
                </a:solidFill>
                <a:latin typeface="Arial"/>
              </a:rPr>
              <a:t>oder per E-Mail an: </a:t>
            </a:r>
          </a:p>
          <a:p>
            <a:pPr defTabSz="457200" fontAlgn="auto">
              <a:spcBef>
                <a:spcPts val="0"/>
              </a:spcBef>
              <a:spcAft>
                <a:spcPts val="0"/>
              </a:spcAft>
            </a:pPr>
            <a:r>
              <a:rPr lang="de-DE" sz="1400" dirty="0" smtClean="0">
                <a:solidFill>
                  <a:srgbClr val="141313"/>
                </a:solidFill>
                <a:latin typeface="Arial"/>
              </a:rPr>
              <a:t>schwalke@</a:t>
            </a:r>
            <a:r>
              <a:rPr lang="de-DE" sz="1400" i="1" dirty="0" smtClean="0">
                <a:solidFill>
                  <a:srgbClr val="141313"/>
                </a:solidFill>
                <a:latin typeface="Arial"/>
              </a:rPr>
              <a:t>puls</a:t>
            </a:r>
            <a:r>
              <a:rPr lang="de-DE" sz="1400" dirty="0" smtClean="0">
                <a:solidFill>
                  <a:srgbClr val="141313"/>
                </a:solidFill>
                <a:latin typeface="Arial"/>
              </a:rPr>
              <a:t>-marktforschung.de </a:t>
            </a:r>
            <a:endParaRPr lang="de-DE" sz="1800" dirty="0">
              <a:solidFill>
                <a:srgbClr val="141313"/>
              </a:solidFill>
              <a:latin typeface="Arial"/>
            </a:endParaRPr>
          </a:p>
        </p:txBody>
      </p:sp>
      <p:sp>
        <p:nvSpPr>
          <p:cNvPr id="81" name="Rechteck 80"/>
          <p:cNvSpPr/>
          <p:nvPr/>
        </p:nvSpPr>
        <p:spPr>
          <a:xfrm>
            <a:off x="252413" y="5099343"/>
            <a:ext cx="4402041" cy="1384995"/>
          </a:xfrm>
          <a:prstGeom prst="rect">
            <a:avLst/>
          </a:prstGeom>
        </p:spPr>
        <p:txBody>
          <a:bodyPr wrap="square">
            <a:spAutoFit/>
          </a:bodyPr>
          <a:lstStyle/>
          <a:p>
            <a:pPr defTabSz="457200" fontAlgn="auto">
              <a:spcBef>
                <a:spcPts val="0"/>
              </a:spcBef>
              <a:spcAft>
                <a:spcPts val="0"/>
              </a:spcAft>
            </a:pPr>
            <a:r>
              <a:rPr lang="de-DE" sz="1400" dirty="0" smtClean="0">
                <a:solidFill>
                  <a:srgbClr val="141313"/>
                </a:solidFill>
                <a:latin typeface="Arial"/>
              </a:rPr>
              <a:t>Firma:</a:t>
            </a:r>
          </a:p>
          <a:p>
            <a:pPr defTabSz="457200" fontAlgn="auto">
              <a:spcBef>
                <a:spcPts val="0"/>
              </a:spcBef>
              <a:spcAft>
                <a:spcPts val="0"/>
              </a:spcAft>
            </a:pPr>
            <a:r>
              <a:rPr lang="de-DE" sz="1400" dirty="0" smtClean="0">
                <a:solidFill>
                  <a:srgbClr val="141313"/>
                </a:solidFill>
                <a:latin typeface="Arial"/>
              </a:rPr>
              <a:t>Name:</a:t>
            </a:r>
          </a:p>
          <a:p>
            <a:pPr defTabSz="457200" fontAlgn="auto">
              <a:spcBef>
                <a:spcPts val="0"/>
              </a:spcBef>
              <a:spcAft>
                <a:spcPts val="0"/>
              </a:spcAft>
            </a:pPr>
            <a:r>
              <a:rPr lang="de-DE" sz="1400" dirty="0" smtClean="0">
                <a:solidFill>
                  <a:srgbClr val="141313"/>
                </a:solidFill>
                <a:latin typeface="Arial"/>
              </a:rPr>
              <a:t>Anschrift:</a:t>
            </a:r>
          </a:p>
          <a:p>
            <a:pPr defTabSz="457200" fontAlgn="auto">
              <a:spcBef>
                <a:spcPts val="0"/>
              </a:spcBef>
              <a:spcAft>
                <a:spcPts val="0"/>
              </a:spcAft>
            </a:pPr>
            <a:endParaRPr lang="de-DE" sz="1400" dirty="0">
              <a:solidFill>
                <a:srgbClr val="141313"/>
              </a:solidFill>
              <a:latin typeface="Arial"/>
            </a:endParaRPr>
          </a:p>
          <a:p>
            <a:pPr defTabSz="457200" fontAlgn="auto">
              <a:spcBef>
                <a:spcPts val="0"/>
              </a:spcBef>
              <a:spcAft>
                <a:spcPts val="0"/>
              </a:spcAft>
            </a:pPr>
            <a:r>
              <a:rPr lang="de-DE" sz="1400" dirty="0" smtClean="0">
                <a:solidFill>
                  <a:srgbClr val="141313"/>
                </a:solidFill>
                <a:latin typeface="Arial"/>
              </a:rPr>
              <a:t>E-Mail:</a:t>
            </a:r>
          </a:p>
          <a:p>
            <a:pPr defTabSz="457200" fontAlgn="auto">
              <a:spcBef>
                <a:spcPts val="0"/>
              </a:spcBef>
              <a:spcAft>
                <a:spcPts val="0"/>
              </a:spcAft>
            </a:pPr>
            <a:r>
              <a:rPr lang="de-DE" sz="1400" dirty="0" smtClean="0">
                <a:solidFill>
                  <a:srgbClr val="141313"/>
                </a:solidFill>
                <a:latin typeface="Arial"/>
              </a:rPr>
              <a:t>Telefon:</a:t>
            </a:r>
            <a:endParaRPr lang="de-DE" sz="1800" dirty="0">
              <a:solidFill>
                <a:srgbClr val="141313"/>
              </a:solidFill>
              <a:latin typeface="Arial"/>
            </a:endParaRPr>
          </a:p>
        </p:txBody>
      </p:sp>
      <p:cxnSp>
        <p:nvCxnSpPr>
          <p:cNvPr id="16" name="Gerade Verbindung 15"/>
          <p:cNvCxnSpPr/>
          <p:nvPr/>
        </p:nvCxnSpPr>
        <p:spPr>
          <a:xfrm>
            <a:off x="1290636" y="5311576"/>
            <a:ext cx="26241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Gerade Verbindung 85"/>
          <p:cNvCxnSpPr/>
          <p:nvPr/>
        </p:nvCxnSpPr>
        <p:spPr>
          <a:xfrm>
            <a:off x="1290636" y="5523269"/>
            <a:ext cx="26241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Gerade Verbindung 86"/>
          <p:cNvCxnSpPr/>
          <p:nvPr/>
        </p:nvCxnSpPr>
        <p:spPr>
          <a:xfrm>
            <a:off x="1290636" y="5737582"/>
            <a:ext cx="26241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Gerade Verbindung 87"/>
          <p:cNvCxnSpPr/>
          <p:nvPr/>
        </p:nvCxnSpPr>
        <p:spPr>
          <a:xfrm>
            <a:off x="1290636" y="5950306"/>
            <a:ext cx="26241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Gerade Verbindung 88"/>
          <p:cNvCxnSpPr/>
          <p:nvPr/>
        </p:nvCxnSpPr>
        <p:spPr>
          <a:xfrm>
            <a:off x="1290636" y="6172556"/>
            <a:ext cx="26241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Gerade Verbindung 89"/>
          <p:cNvCxnSpPr/>
          <p:nvPr/>
        </p:nvCxnSpPr>
        <p:spPr>
          <a:xfrm>
            <a:off x="1290636" y="6385281"/>
            <a:ext cx="26241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 Box 3"/>
          <p:cNvSpPr txBox="1">
            <a:spLocks noChangeArrowheads="1"/>
          </p:cNvSpPr>
          <p:nvPr/>
        </p:nvSpPr>
        <p:spPr bwMode="auto">
          <a:xfrm>
            <a:off x="241219" y="6477690"/>
            <a:ext cx="94893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355600" algn="l"/>
              </a:tabLst>
              <a:defRPr sz="1200" b="1">
                <a:solidFill>
                  <a:schemeClr val="tx1"/>
                </a:solidFill>
                <a:latin typeface="Arial" charset="0"/>
              </a:defRPr>
            </a:lvl1pPr>
            <a:lvl2pPr marL="742950" indent="-285750" eaLnBrk="0" hangingPunct="0">
              <a:tabLst>
                <a:tab pos="355600" algn="l"/>
              </a:tabLst>
              <a:defRPr sz="1200" b="1">
                <a:solidFill>
                  <a:schemeClr val="tx1"/>
                </a:solidFill>
                <a:latin typeface="Arial" charset="0"/>
              </a:defRPr>
            </a:lvl2pPr>
            <a:lvl3pPr marL="1143000" indent="-228600" eaLnBrk="0" hangingPunct="0">
              <a:tabLst>
                <a:tab pos="355600" algn="l"/>
              </a:tabLst>
              <a:defRPr sz="1200" b="1">
                <a:solidFill>
                  <a:schemeClr val="tx1"/>
                </a:solidFill>
                <a:latin typeface="Arial" charset="0"/>
              </a:defRPr>
            </a:lvl3pPr>
            <a:lvl4pPr marL="1600200" indent="-228600" eaLnBrk="0" hangingPunct="0">
              <a:tabLst>
                <a:tab pos="355600" algn="l"/>
              </a:tabLst>
              <a:defRPr sz="1200" b="1">
                <a:solidFill>
                  <a:schemeClr val="tx1"/>
                </a:solidFill>
                <a:latin typeface="Arial" charset="0"/>
              </a:defRPr>
            </a:lvl4pPr>
            <a:lvl5pPr marL="2057400" indent="-228600" eaLnBrk="0" hangingPunct="0">
              <a:tabLst>
                <a:tab pos="355600" algn="l"/>
              </a:tabLst>
              <a:defRPr sz="1200" b="1">
                <a:solidFill>
                  <a:schemeClr val="tx1"/>
                </a:solidFill>
                <a:latin typeface="Arial" charset="0"/>
              </a:defRPr>
            </a:lvl5pPr>
            <a:lvl6pPr marL="2514600" indent="-228600" algn="ctr" eaLnBrk="0" fontAlgn="base" hangingPunct="0">
              <a:spcBef>
                <a:spcPct val="0"/>
              </a:spcBef>
              <a:spcAft>
                <a:spcPct val="0"/>
              </a:spcAft>
              <a:tabLst>
                <a:tab pos="355600" algn="l"/>
              </a:tabLst>
              <a:defRPr sz="1200" b="1">
                <a:solidFill>
                  <a:schemeClr val="tx1"/>
                </a:solidFill>
                <a:latin typeface="Arial" charset="0"/>
              </a:defRPr>
            </a:lvl6pPr>
            <a:lvl7pPr marL="2971800" indent="-228600" algn="ctr" eaLnBrk="0" fontAlgn="base" hangingPunct="0">
              <a:spcBef>
                <a:spcPct val="0"/>
              </a:spcBef>
              <a:spcAft>
                <a:spcPct val="0"/>
              </a:spcAft>
              <a:tabLst>
                <a:tab pos="355600" algn="l"/>
              </a:tabLst>
              <a:defRPr sz="1200" b="1">
                <a:solidFill>
                  <a:schemeClr val="tx1"/>
                </a:solidFill>
                <a:latin typeface="Arial" charset="0"/>
              </a:defRPr>
            </a:lvl7pPr>
            <a:lvl8pPr marL="3429000" indent="-228600" algn="ctr" eaLnBrk="0" fontAlgn="base" hangingPunct="0">
              <a:spcBef>
                <a:spcPct val="0"/>
              </a:spcBef>
              <a:spcAft>
                <a:spcPct val="0"/>
              </a:spcAft>
              <a:tabLst>
                <a:tab pos="355600" algn="l"/>
              </a:tabLst>
              <a:defRPr sz="1200" b="1">
                <a:solidFill>
                  <a:schemeClr val="tx1"/>
                </a:solidFill>
                <a:latin typeface="Arial" charset="0"/>
              </a:defRPr>
            </a:lvl8pPr>
            <a:lvl9pPr marL="3886200" indent="-228600" algn="ctr" eaLnBrk="0" fontAlgn="base" hangingPunct="0">
              <a:spcBef>
                <a:spcPct val="0"/>
              </a:spcBef>
              <a:spcAft>
                <a:spcPct val="0"/>
              </a:spcAft>
              <a:tabLst>
                <a:tab pos="355600" algn="l"/>
              </a:tabLst>
              <a:defRPr sz="1200" b="1">
                <a:solidFill>
                  <a:schemeClr val="tx1"/>
                </a:solidFill>
                <a:latin typeface="Arial" charset="0"/>
              </a:defRPr>
            </a:lvl9pPr>
          </a:lstStyle>
          <a:p>
            <a:pPr algn="just" eaLnBrk="1" fontAlgn="auto" hangingPunct="1">
              <a:spcBef>
                <a:spcPts val="0"/>
              </a:spcBef>
              <a:spcAft>
                <a:spcPts val="0"/>
              </a:spcAft>
              <a:tabLst>
                <a:tab pos="1973263" algn="l"/>
                <a:tab pos="3944938" algn="l"/>
              </a:tabLst>
              <a:defRPr/>
            </a:pPr>
            <a:r>
              <a:rPr lang="de-DE" sz="800" b="0" kern="0" dirty="0" smtClean="0">
                <a:solidFill>
                  <a:srgbClr val="141313"/>
                </a:solidFill>
                <a:cs typeface="Arial" charset="0"/>
              </a:rPr>
              <a:t>© </a:t>
            </a:r>
            <a:r>
              <a:rPr lang="de-DE" sz="800" b="0" kern="0" dirty="0">
                <a:solidFill>
                  <a:srgbClr val="141313"/>
                </a:solidFill>
                <a:cs typeface="Arial" charset="0"/>
              </a:rPr>
              <a:t>Alle Rechte, insbesondere der Weiterleitung an Dritte oder der Übersetzung, vorbehalten! Alle Texte und Grafiken der Studie sind urheberrechtlich geschützt. Eine Übernahme für private Zwecke ist unter deutlicher Quellenangabe gestattet. Die Übernahme und Nutzung der Daten zu anderen Zwecken bedarf der schriftlichen Zustimmung der </a:t>
            </a:r>
            <a:r>
              <a:rPr lang="de-DE" sz="800" b="0" i="1" kern="0" dirty="0">
                <a:solidFill>
                  <a:srgbClr val="141313"/>
                </a:solidFill>
                <a:cs typeface="Arial" charset="0"/>
              </a:rPr>
              <a:t>puls </a:t>
            </a:r>
            <a:r>
              <a:rPr lang="de-DE" sz="800" b="0" kern="0" dirty="0">
                <a:solidFill>
                  <a:srgbClr val="141313"/>
                </a:solidFill>
                <a:cs typeface="Arial" charset="0"/>
              </a:rPr>
              <a:t>Marktforschung</a:t>
            </a:r>
            <a:r>
              <a:rPr lang="de-DE" sz="800" b="0" i="1" kern="0" dirty="0">
                <a:solidFill>
                  <a:srgbClr val="141313"/>
                </a:solidFill>
                <a:cs typeface="Arial" charset="0"/>
              </a:rPr>
              <a:t> </a:t>
            </a:r>
            <a:r>
              <a:rPr lang="de-DE" sz="800" b="0" kern="0" dirty="0">
                <a:solidFill>
                  <a:srgbClr val="141313"/>
                </a:solidFill>
                <a:cs typeface="Arial" charset="0"/>
              </a:rPr>
              <a:t>GmbH. </a:t>
            </a:r>
            <a:endParaRPr lang="de-DE" sz="800" b="0" kern="0" dirty="0">
              <a:solidFill>
                <a:srgbClr val="141313"/>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47729793"/>
              </p:ext>
            </p:extLst>
          </p:nvPr>
        </p:nvGraphicFramePr>
        <p:xfrm>
          <a:off x="130487" y="1923826"/>
          <a:ext cx="7299013" cy="2340689"/>
        </p:xfrm>
        <a:graphic>
          <a:graphicData uri="http://schemas.openxmlformats.org/drawingml/2006/table">
            <a:tbl>
              <a:tblPr firstRow="1" bandRow="1">
                <a:tableStyleId>{2D5ABB26-0587-4C30-8999-92F81FD0307C}</a:tableStyleId>
              </a:tblPr>
              <a:tblGrid>
                <a:gridCol w="327467">
                  <a:extLst>
                    <a:ext uri="{9D8B030D-6E8A-4147-A177-3AD203B41FA5}">
                      <a16:colId xmlns:a16="http://schemas.microsoft.com/office/drawing/2014/main" val="20000"/>
                    </a:ext>
                  </a:extLst>
                </a:gridCol>
                <a:gridCol w="4761746">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571724">
                <a:tc>
                  <a:txBody>
                    <a:bodyPr/>
                    <a:lstStyle/>
                    <a:p>
                      <a:r>
                        <a:rPr lang="de-DE" sz="1800" dirty="0" smtClean="0">
                          <a:sym typeface="Wingdings"/>
                        </a:rPr>
                        <a:t></a:t>
                      </a:r>
                      <a:endParaRPr lang="de-DE" sz="1800" dirty="0"/>
                    </a:p>
                  </a:txBody>
                  <a:tcPr marT="72000" marB="72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400" b="1" dirty="0" smtClean="0"/>
                        <a:t>Studie inkl. Ergebnis-Kurzbesprechung</a:t>
                      </a:r>
                    </a:p>
                    <a:p>
                      <a:pPr marL="0" marR="0" indent="0" algn="l" defTabSz="457200" rtl="0" eaLnBrk="1" fontAlgn="auto" latinLnBrk="0" hangingPunct="1">
                        <a:lnSpc>
                          <a:spcPct val="100000"/>
                        </a:lnSpc>
                        <a:spcBef>
                          <a:spcPts val="0"/>
                        </a:spcBef>
                        <a:spcAft>
                          <a:spcPts val="0"/>
                        </a:spcAft>
                        <a:buClrTx/>
                        <a:buSzTx/>
                        <a:buFontTx/>
                        <a:buNone/>
                        <a:tabLst/>
                        <a:defRPr/>
                      </a:pPr>
                      <a:r>
                        <a:rPr lang="de-DE" sz="1400" b="0" dirty="0" smtClean="0"/>
                        <a:t>(als PDF-Version; nicht zur Vervielfältigung)</a:t>
                      </a:r>
                      <a:endParaRPr lang="de-DE" sz="1400" b="0" dirty="0"/>
                    </a:p>
                  </a:txBody>
                  <a:tcPr marT="72000" marB="72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dirty="0" smtClean="0">
                          <a:solidFill>
                            <a:srgbClr val="141313"/>
                          </a:solidFill>
                        </a:rPr>
                        <a:t>€ 599,- </a:t>
                      </a:r>
                      <a:r>
                        <a:rPr lang="de-DE" sz="1200" dirty="0" smtClean="0">
                          <a:solidFill>
                            <a:srgbClr val="141313"/>
                          </a:solidFill>
                        </a:rPr>
                        <a:t>zzgl. MwSt.  </a:t>
                      </a:r>
                    </a:p>
                    <a:p>
                      <a:endParaRPr lang="de-DE" sz="1200" dirty="0"/>
                    </a:p>
                  </a:txBody>
                  <a:tcPr marT="72000" marB="72000"/>
                </a:tc>
                <a:extLst>
                  <a:ext uri="{0D108BD9-81ED-4DB2-BD59-A6C34878D82A}">
                    <a16:rowId xmlns:a16="http://schemas.microsoft.com/office/drawing/2014/main" val="10000"/>
                  </a:ext>
                </a:extLst>
              </a:tr>
              <a:tr h="342900">
                <a:tc>
                  <a:txBody>
                    <a:bodyPr/>
                    <a:lstStyle/>
                    <a:p>
                      <a:endParaRPr lang="de-DE" sz="1800" dirty="0"/>
                    </a:p>
                  </a:txBody>
                  <a:tcPr marT="36000" marB="36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smtClean="0">
                          <a:sym typeface="Wingdings"/>
                        </a:rPr>
                        <a:t></a:t>
                      </a:r>
                      <a:r>
                        <a:rPr lang="de-DE" sz="1400" baseline="0" dirty="0" smtClean="0">
                          <a:sym typeface="Wingdings"/>
                        </a:rPr>
                        <a:t> </a:t>
                      </a:r>
                      <a:r>
                        <a:rPr lang="de-DE" sz="1400" b="1" baseline="0" dirty="0" smtClean="0">
                          <a:solidFill>
                            <a:srgbClr val="141313"/>
                          </a:solidFill>
                          <a:sym typeface="Wingdings"/>
                        </a:rPr>
                        <a:t>M</a:t>
                      </a:r>
                      <a:r>
                        <a:rPr lang="de-DE" sz="1400" b="1" dirty="0" smtClean="0">
                          <a:solidFill>
                            <a:srgbClr val="141313"/>
                          </a:solidFill>
                        </a:rPr>
                        <a:t>arkenspezifische Auswertungen</a:t>
                      </a:r>
                      <a:endParaRPr lang="de-DE" sz="1050" dirty="0" smtClean="0">
                        <a:solidFill>
                          <a:srgbClr val="141313"/>
                        </a:solidFill>
                      </a:endParaRPr>
                    </a:p>
                  </a:txBody>
                  <a:tcPr marT="36000" marB="36000" anchor="ctr"/>
                </a:tc>
                <a:tc>
                  <a:txBody>
                    <a:bodyPr/>
                    <a:lstStyle/>
                    <a:p>
                      <a:r>
                        <a:rPr lang="de-DE" sz="1200" b="1" dirty="0" smtClean="0">
                          <a:solidFill>
                            <a:srgbClr val="141313"/>
                          </a:solidFill>
                        </a:rPr>
                        <a:t>Auf Anfrage</a:t>
                      </a:r>
                      <a:endParaRPr lang="de-DE" sz="1200" dirty="0"/>
                    </a:p>
                  </a:txBody>
                  <a:tcPr marT="36000" marB="36000"/>
                </a:tc>
                <a:extLst>
                  <a:ext uri="{0D108BD9-81ED-4DB2-BD59-A6C34878D82A}">
                    <a16:rowId xmlns:a16="http://schemas.microsoft.com/office/drawing/2014/main" val="10001"/>
                  </a:ext>
                </a:extLst>
              </a:tr>
              <a:tr h="4252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800" dirty="0" smtClean="0"/>
                    </a:p>
                  </a:txBody>
                  <a:tcPr marT="72000" marB="72000"/>
                </a:tc>
                <a:tc>
                  <a:txBody>
                    <a:bodyPr/>
                    <a:lstStyle/>
                    <a:p>
                      <a:pPr marL="285750" indent="-285750">
                        <a:buFontTx/>
                        <a:buChar char="-"/>
                      </a:pPr>
                      <a:endParaRPr lang="de-DE" sz="1050" dirty="0" smtClean="0"/>
                    </a:p>
                  </a:txBody>
                  <a:tcPr marT="72000" marB="72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700" dirty="0" smtClean="0">
                        <a:solidFill>
                          <a:srgbClr val="141313"/>
                        </a:solidFill>
                      </a:endParaRPr>
                    </a:p>
                  </a:txBody>
                  <a:tcPr marT="72000" marB="72000"/>
                </a:tc>
                <a:extLst>
                  <a:ext uri="{0D108BD9-81ED-4DB2-BD59-A6C34878D82A}">
                    <a16:rowId xmlns:a16="http://schemas.microsoft.com/office/drawing/2014/main" val="10002"/>
                  </a:ext>
                </a:extLst>
              </a:tr>
              <a:tr h="9747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dirty="0" smtClean="0">
                          <a:sym typeface="Wingdings"/>
                        </a:rPr>
                        <a:t></a:t>
                      </a:r>
                      <a:endParaRPr lang="de-DE" sz="1800" dirty="0" smtClean="0"/>
                    </a:p>
                  </a:txBody>
                  <a:tcPr marT="72000" marB="72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b="1" dirty="0" smtClean="0"/>
                        <a:t>Maßnahmenworkshop (2 Stunden)</a:t>
                      </a:r>
                      <a:endParaRPr lang="de-DE" sz="1400" dirty="0" smtClean="0"/>
                    </a:p>
                    <a:p>
                      <a:pPr marL="285750" indent="-285750">
                        <a:buFontTx/>
                        <a:buChar char="-"/>
                      </a:pPr>
                      <a:r>
                        <a:rPr lang="de-DE" sz="1050" dirty="0" smtClean="0">
                          <a:solidFill>
                            <a:srgbClr val="141313"/>
                          </a:solidFill>
                        </a:rPr>
                        <a:t>Ein Exemplar der Studie als PDF (nicht zur Vervielfältigung)</a:t>
                      </a:r>
                    </a:p>
                    <a:p>
                      <a:pPr marL="285750" indent="-285750">
                        <a:buFontTx/>
                        <a:buChar char="-"/>
                      </a:pPr>
                      <a:r>
                        <a:rPr lang="de-DE" sz="1050" dirty="0" smtClean="0">
                          <a:solidFill>
                            <a:srgbClr val="141313"/>
                          </a:solidFill>
                        </a:rPr>
                        <a:t>Präsentation durch Dr. Konrad </a:t>
                      </a:r>
                      <a:r>
                        <a:rPr lang="de-DE" sz="1050" dirty="0" err="1" smtClean="0">
                          <a:solidFill>
                            <a:srgbClr val="141313"/>
                          </a:solidFill>
                        </a:rPr>
                        <a:t>Weßner</a:t>
                      </a:r>
                      <a:endParaRPr lang="de-DE" sz="1050" dirty="0" smtClean="0">
                        <a:solidFill>
                          <a:srgbClr val="141313"/>
                        </a:solidFill>
                      </a:endParaRPr>
                    </a:p>
                    <a:p>
                      <a:pPr marL="285750" indent="-285750">
                        <a:buFontTx/>
                        <a:buChar char="-"/>
                      </a:pPr>
                      <a:r>
                        <a:rPr lang="de-DE" sz="1050" dirty="0" smtClean="0">
                          <a:solidFill>
                            <a:srgbClr val="141313"/>
                          </a:solidFill>
                        </a:rPr>
                        <a:t>Anreicherung durch weitere </a:t>
                      </a:r>
                      <a:r>
                        <a:rPr lang="de-DE" sz="1050" i="1" dirty="0" smtClean="0">
                          <a:solidFill>
                            <a:srgbClr val="141313"/>
                          </a:solidFill>
                        </a:rPr>
                        <a:t>puls</a:t>
                      </a:r>
                      <a:r>
                        <a:rPr lang="de-DE" sz="1050" dirty="0" smtClean="0">
                          <a:solidFill>
                            <a:srgbClr val="141313"/>
                          </a:solidFill>
                        </a:rPr>
                        <a:t> Studien</a:t>
                      </a:r>
                    </a:p>
                    <a:p>
                      <a:pPr marL="285750" indent="-285750">
                        <a:buFontTx/>
                        <a:buChar char="-"/>
                      </a:pPr>
                      <a:r>
                        <a:rPr lang="de-DE" sz="1050" dirty="0" smtClean="0">
                          <a:solidFill>
                            <a:srgbClr val="141313"/>
                          </a:solidFill>
                        </a:rPr>
                        <a:t>Gemeinsame Ableitung individueller Maßnahmen</a:t>
                      </a:r>
                      <a:endParaRPr lang="de-DE" sz="1050" dirty="0" smtClean="0"/>
                    </a:p>
                  </a:txBody>
                  <a:tcPr marT="72000" marB="720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dirty="0" smtClean="0">
                          <a:solidFill>
                            <a:srgbClr val="141313"/>
                          </a:solidFill>
                        </a:rPr>
                        <a:t>€ 1.499,- </a:t>
                      </a:r>
                      <a:r>
                        <a:rPr lang="de-DE" sz="1200" dirty="0" smtClean="0">
                          <a:solidFill>
                            <a:srgbClr val="141313"/>
                          </a:solidFill>
                        </a:rPr>
                        <a:t>zzgl. MwSt.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700" dirty="0" smtClean="0">
                          <a:solidFill>
                            <a:srgbClr val="141313"/>
                          </a:solidFill>
                        </a:rPr>
                        <a:t>Reisekosten werden separat berechnet </a:t>
                      </a:r>
                    </a:p>
                  </a:txBody>
                  <a:tcPr marT="72000" marB="72000"/>
                </a:tc>
                <a:extLst>
                  <a:ext uri="{0D108BD9-81ED-4DB2-BD59-A6C34878D82A}">
                    <a16:rowId xmlns:a16="http://schemas.microsoft.com/office/drawing/2014/main" val="10003"/>
                  </a:ext>
                </a:extLst>
              </a:tr>
            </a:tbl>
          </a:graphicData>
        </a:graphic>
      </p:graphicFrame>
      <p:pic>
        <p:nvPicPr>
          <p:cNvPr id="3" name="Grafik 2"/>
          <p:cNvPicPr>
            <a:picLocks noChangeAspect="1"/>
          </p:cNvPicPr>
          <p:nvPr/>
        </p:nvPicPr>
        <p:blipFill rotWithShape="1">
          <a:blip r:embed="rId2"/>
          <a:srcRect l="27393" t="16008" r="15393" b="5154"/>
          <a:stretch/>
        </p:blipFill>
        <p:spPr>
          <a:xfrm>
            <a:off x="7116788" y="1268413"/>
            <a:ext cx="2532036" cy="190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836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p:cNvSpPr>
            <a:spLocks noGrp="1"/>
          </p:cNvSpPr>
          <p:nvPr>
            <p:ph type="title"/>
          </p:nvPr>
        </p:nvSpPr>
        <p:spPr>
          <a:xfrm>
            <a:off x="241218" y="161925"/>
            <a:ext cx="7213141" cy="555625"/>
          </a:xfrm>
        </p:spPr>
        <p:txBody>
          <a:bodyPr/>
          <a:lstStyle/>
          <a:p>
            <a:r>
              <a:rPr lang="de-DE" dirty="0"/>
              <a:t>Auswahl </a:t>
            </a:r>
            <a:r>
              <a:rPr lang="de-DE" dirty="0" smtClean="0"/>
              <a:t>aktueller puls-Studien</a:t>
            </a:r>
            <a:endParaRPr lang="de-DE" dirty="0"/>
          </a:p>
        </p:txBody>
      </p:sp>
      <p:graphicFrame>
        <p:nvGraphicFramePr>
          <p:cNvPr id="22" name="Tabelle 21"/>
          <p:cNvGraphicFramePr>
            <a:graphicFrameLocks noGrp="1"/>
          </p:cNvGraphicFramePr>
          <p:nvPr>
            <p:extLst>
              <p:ext uri="{D42A27DB-BD31-4B8C-83A1-F6EECF244321}">
                <p14:modId xmlns:p14="http://schemas.microsoft.com/office/powerpoint/2010/main" val="3500927964"/>
              </p:ext>
            </p:extLst>
          </p:nvPr>
        </p:nvGraphicFramePr>
        <p:xfrm>
          <a:off x="559205" y="1120585"/>
          <a:ext cx="7595414" cy="5100835"/>
        </p:xfrm>
        <a:graphic>
          <a:graphicData uri="http://schemas.openxmlformats.org/drawingml/2006/table">
            <a:tbl>
              <a:tblPr firstRow="1" firstCol="1" lastRow="1" lastCol="1" bandRow="1" bandCol="1">
                <a:tableStyleId>{5C22544A-7EE6-4342-B048-85BDC9FD1C3A}</a:tableStyleId>
              </a:tblPr>
              <a:tblGrid>
                <a:gridCol w="4917121">
                  <a:extLst>
                    <a:ext uri="{9D8B030D-6E8A-4147-A177-3AD203B41FA5}">
                      <a16:colId xmlns:a16="http://schemas.microsoft.com/office/drawing/2014/main" val="20000"/>
                    </a:ext>
                  </a:extLst>
                </a:gridCol>
                <a:gridCol w="1662545">
                  <a:extLst>
                    <a:ext uri="{9D8B030D-6E8A-4147-A177-3AD203B41FA5}">
                      <a16:colId xmlns:a16="http://schemas.microsoft.com/office/drawing/2014/main" val="20001"/>
                    </a:ext>
                  </a:extLst>
                </a:gridCol>
                <a:gridCol w="1015748">
                  <a:extLst>
                    <a:ext uri="{9D8B030D-6E8A-4147-A177-3AD203B41FA5}">
                      <a16:colId xmlns:a16="http://schemas.microsoft.com/office/drawing/2014/main" val="20002"/>
                    </a:ext>
                  </a:extLst>
                </a:gridCol>
              </a:tblGrid>
              <a:tr h="354779">
                <a:tc>
                  <a:txBody>
                    <a:bodyPr/>
                    <a:lstStyle/>
                    <a:p>
                      <a:pPr algn="ctr">
                        <a:spcAft>
                          <a:spcPts val="0"/>
                        </a:spcAft>
                        <a:tabLst>
                          <a:tab pos="270510" algn="l"/>
                        </a:tabLst>
                      </a:pPr>
                      <a:r>
                        <a:rPr lang="de-DE" sz="1200" b="1" dirty="0" smtClean="0">
                          <a:solidFill>
                            <a:schemeClr val="tx1"/>
                          </a:solidFill>
                          <a:effectLst/>
                          <a:latin typeface="+mn-lt"/>
                          <a:ea typeface="Times New Roman"/>
                          <a:cs typeface="Times New Roman"/>
                        </a:rPr>
                        <a:t>Thema</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ctr">
                        <a:spcAft>
                          <a:spcPts val="0"/>
                        </a:spcAft>
                        <a:tabLst>
                          <a:tab pos="270510" algn="l"/>
                        </a:tabLst>
                      </a:pPr>
                      <a:r>
                        <a:rPr lang="de-DE" sz="1200" b="1" dirty="0" smtClean="0">
                          <a:solidFill>
                            <a:schemeClr val="tx1"/>
                          </a:solidFill>
                          <a:effectLst/>
                          <a:latin typeface="+mn-lt"/>
                          <a:ea typeface="Times New Roman"/>
                          <a:cs typeface="Times New Roman"/>
                        </a:rPr>
                        <a:t>Erscheinungsdatum</a:t>
                      </a:r>
                      <a:endParaRPr lang="de-DE" sz="1200" b="1" dirty="0">
                        <a:solidFill>
                          <a:schemeClr val="tx1"/>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ctr">
                        <a:spcAft>
                          <a:spcPts val="0"/>
                        </a:spcAft>
                        <a:tabLst>
                          <a:tab pos="270510" algn="l"/>
                        </a:tabLst>
                      </a:pPr>
                      <a:r>
                        <a:rPr lang="de-DE" sz="1200" b="1" dirty="0" smtClean="0">
                          <a:solidFill>
                            <a:schemeClr val="tx1"/>
                          </a:solidFill>
                          <a:effectLst/>
                          <a:latin typeface="+mn-lt"/>
                          <a:ea typeface="Times New Roman"/>
                          <a:cs typeface="Times New Roman"/>
                        </a:rPr>
                        <a:t>Preis</a:t>
                      </a:r>
                      <a:endParaRPr lang="de-DE" sz="1200" b="1" dirty="0">
                        <a:solidFill>
                          <a:schemeClr val="tx1"/>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val="10000"/>
                  </a:ext>
                </a:extLst>
              </a:tr>
              <a:tr h="339004">
                <a:tc>
                  <a:txBody>
                    <a:bodyPr/>
                    <a:lstStyle/>
                    <a:p>
                      <a:pPr marL="0" marR="0" indent="0" algn="l"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Werthaltiger</a:t>
                      </a:r>
                      <a:r>
                        <a:rPr lang="de-DE" sz="1050" b="0" baseline="0" dirty="0" smtClean="0">
                          <a:solidFill>
                            <a:srgbClr val="131314"/>
                          </a:solidFill>
                          <a:effectLst/>
                          <a:latin typeface="+mn-lt"/>
                          <a:ea typeface="Times New Roman"/>
                          <a:cs typeface="Times New Roman"/>
                        </a:rPr>
                        <a:t> Automobilverkauf</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März 2016</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599,-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7913336"/>
                  </a:ext>
                </a:extLst>
              </a:tr>
              <a:tr h="339004">
                <a:tc>
                  <a:txBody>
                    <a:bodyPr/>
                    <a:lstStyle/>
                    <a:p>
                      <a:pPr marL="0" marR="0" indent="0" algn="l" defTabSz="457200" rtl="0" eaLnBrk="1" fontAlgn="auto" latinLnBrk="0" hangingPunct="1">
                        <a:lnSpc>
                          <a:spcPct val="100000"/>
                        </a:lnSpc>
                        <a:spcBef>
                          <a:spcPts val="0"/>
                        </a:spcBef>
                        <a:spcAft>
                          <a:spcPts val="0"/>
                        </a:spcAft>
                        <a:buClrTx/>
                        <a:buSzTx/>
                        <a:buFontTx/>
                        <a:buNone/>
                        <a:tabLst>
                          <a:tab pos="270510" algn="l"/>
                        </a:tabLst>
                        <a:defRPr/>
                      </a:pPr>
                      <a:r>
                        <a:rPr lang="de-DE" sz="1050" b="0" dirty="0" err="1" smtClean="0">
                          <a:solidFill>
                            <a:srgbClr val="131314"/>
                          </a:solidFill>
                          <a:effectLst/>
                          <a:latin typeface="+mn-lt"/>
                          <a:ea typeface="Times New Roman"/>
                          <a:cs typeface="Times New Roman"/>
                        </a:rPr>
                        <a:t>Social</a:t>
                      </a:r>
                      <a:r>
                        <a:rPr lang="de-DE" sz="1050" b="0" dirty="0" smtClean="0">
                          <a:solidFill>
                            <a:srgbClr val="131314"/>
                          </a:solidFill>
                          <a:effectLst/>
                          <a:latin typeface="+mn-lt"/>
                          <a:ea typeface="Times New Roman"/>
                          <a:cs typeface="Times New Roman"/>
                        </a:rPr>
                        <a:t> Media und Autokauf</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Jan 2016</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599,-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9004">
                <a:tc>
                  <a:txBody>
                    <a:bodyPr/>
                    <a:lstStyle/>
                    <a:p>
                      <a:pPr marL="0" marR="0" indent="0" algn="l"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Autokäufer </a:t>
                      </a:r>
                      <a:r>
                        <a:rPr lang="de-DE" sz="1050" b="0" dirty="0" err="1" smtClean="0">
                          <a:solidFill>
                            <a:srgbClr val="131314"/>
                          </a:solidFill>
                          <a:effectLst/>
                          <a:latin typeface="+mn-lt"/>
                          <a:ea typeface="Times New Roman"/>
                          <a:cs typeface="Times New Roman"/>
                        </a:rPr>
                        <a:t>Insights</a:t>
                      </a:r>
                      <a:r>
                        <a:rPr lang="de-DE" sz="1050" b="0" dirty="0" smtClean="0">
                          <a:solidFill>
                            <a:srgbClr val="131314"/>
                          </a:solidFill>
                          <a:effectLst/>
                          <a:latin typeface="+mn-lt"/>
                          <a:ea typeface="Times New Roman"/>
                          <a:cs typeface="Times New Roman"/>
                        </a:rPr>
                        <a:t> 1. Halbjahr 2015</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Aug 2015</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599,-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004">
                <a:tc>
                  <a:txBody>
                    <a:bodyPr/>
                    <a:lstStyle/>
                    <a:p>
                      <a:pPr marL="0" marR="0" indent="0" algn="l"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Autonomes Fahren „Guck mal – freihändig.“</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Jun 2015</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299,-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9004">
                <a:tc>
                  <a:txBody>
                    <a:bodyPr/>
                    <a:lstStyle/>
                    <a:p>
                      <a:pPr marL="0" marR="0" indent="0" algn="l"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Facebook </a:t>
                      </a:r>
                      <a:r>
                        <a:rPr lang="de-DE" sz="1050" b="0" dirty="0" err="1" smtClean="0">
                          <a:solidFill>
                            <a:srgbClr val="131314"/>
                          </a:solidFill>
                          <a:effectLst/>
                          <a:latin typeface="+mn-lt"/>
                          <a:ea typeface="Times New Roman"/>
                          <a:cs typeface="Times New Roman"/>
                        </a:rPr>
                        <a:t>goes</a:t>
                      </a:r>
                      <a:r>
                        <a:rPr lang="de-DE" sz="1050" b="0" dirty="0" smtClean="0">
                          <a:solidFill>
                            <a:srgbClr val="131314"/>
                          </a:solidFill>
                          <a:effectLst/>
                          <a:latin typeface="+mn-lt"/>
                          <a:ea typeface="Times New Roman"/>
                          <a:cs typeface="Times New Roman"/>
                        </a:rPr>
                        <a:t> Automotive </a:t>
                      </a:r>
                      <a:r>
                        <a:rPr lang="de-DE" sz="1050" b="0" dirty="0" err="1" smtClean="0">
                          <a:solidFill>
                            <a:srgbClr val="131314"/>
                          </a:solidFill>
                          <a:effectLst/>
                          <a:latin typeface="+mn-lt"/>
                          <a:ea typeface="Times New Roman"/>
                          <a:cs typeface="Times New Roman"/>
                        </a:rPr>
                        <a:t>Sales</a:t>
                      </a:r>
                      <a:r>
                        <a:rPr lang="de-DE" sz="1050" b="0" dirty="0" smtClean="0">
                          <a:solidFill>
                            <a:srgbClr val="131314"/>
                          </a:solidFill>
                          <a:effectLst/>
                          <a:latin typeface="+mn-lt"/>
                          <a:ea typeface="Times New Roman"/>
                          <a:cs typeface="Times New Roman"/>
                        </a:rPr>
                        <a:t> II</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April 2015</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599,-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004">
                <a:tc>
                  <a:txBody>
                    <a:bodyPr/>
                    <a:lstStyle/>
                    <a:p>
                      <a:pPr marL="0" marR="0" indent="0" algn="l"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Aha-Erlebnisse beim Autokauf</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err="1" smtClean="0">
                          <a:solidFill>
                            <a:srgbClr val="131314"/>
                          </a:solidFill>
                          <a:effectLst/>
                          <a:latin typeface="+mn-lt"/>
                          <a:ea typeface="Times New Roman"/>
                          <a:cs typeface="Times New Roman"/>
                        </a:rPr>
                        <a:t>Mrz</a:t>
                      </a:r>
                      <a:r>
                        <a:rPr lang="de-DE" sz="1050" b="0" dirty="0" smtClean="0">
                          <a:solidFill>
                            <a:srgbClr val="131314"/>
                          </a:solidFill>
                          <a:effectLst/>
                          <a:latin typeface="+mn-lt"/>
                          <a:ea typeface="Times New Roman"/>
                          <a:cs typeface="Times New Roman"/>
                        </a:rPr>
                        <a:t> 2015</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599,-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Kfz-Teile online kaufen – Hype oder Zukunft?</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Feb 2015</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€ 299,-</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Kfz-Versicherungsvertrieb über den Automobilhandel</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Jan 2015</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599,-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Marken erlebbar machen</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Nov</a:t>
                      </a:r>
                      <a:r>
                        <a:rPr lang="de-DE" sz="1050" b="0" baseline="0" dirty="0" smtClean="0">
                          <a:solidFill>
                            <a:srgbClr val="131314"/>
                          </a:solidFill>
                          <a:effectLst/>
                          <a:latin typeface="+mn-lt"/>
                          <a:ea typeface="Times New Roman"/>
                          <a:cs typeface="Times New Roman"/>
                        </a:rPr>
                        <a:t> </a:t>
                      </a:r>
                      <a:r>
                        <a:rPr lang="de-DE" sz="1050" b="0" dirty="0" smtClean="0">
                          <a:solidFill>
                            <a:srgbClr val="131314"/>
                          </a:solidFill>
                          <a:effectLst/>
                          <a:latin typeface="+mn-lt"/>
                          <a:ea typeface="Times New Roman"/>
                          <a:cs typeface="Times New Roman"/>
                        </a:rPr>
                        <a:t>2014</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€ 299,-</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Tuning </a:t>
                      </a:r>
                      <a:r>
                        <a:rPr lang="de-DE" sz="1050" b="0" dirty="0" err="1" smtClean="0">
                          <a:solidFill>
                            <a:srgbClr val="131314"/>
                          </a:solidFill>
                          <a:effectLst/>
                          <a:latin typeface="+mn-lt"/>
                          <a:ea typeface="Times New Roman"/>
                          <a:cs typeface="Times New Roman"/>
                        </a:rPr>
                        <a:t>trends</a:t>
                      </a:r>
                      <a:r>
                        <a:rPr lang="de-DE" sz="1050" b="0" dirty="0" smtClean="0">
                          <a:solidFill>
                            <a:srgbClr val="131314"/>
                          </a:solidFill>
                          <a:effectLst/>
                          <a:latin typeface="+mn-lt"/>
                          <a:ea typeface="Times New Roman"/>
                          <a:cs typeface="Times New Roman"/>
                        </a:rPr>
                        <a:t> - Marktpotenziale und Strategien im Tuning- und Zubehörgeschäft</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en-US" sz="1050" b="0" dirty="0" err="1" smtClean="0">
                          <a:solidFill>
                            <a:srgbClr val="131314"/>
                          </a:solidFill>
                          <a:effectLst/>
                          <a:latin typeface="+mn-lt"/>
                          <a:ea typeface="Times New Roman"/>
                          <a:cs typeface="Times New Roman"/>
                        </a:rPr>
                        <a:t>Okt</a:t>
                      </a:r>
                      <a:r>
                        <a:rPr lang="en-US" sz="1050" b="0" dirty="0" smtClean="0">
                          <a:solidFill>
                            <a:srgbClr val="131314"/>
                          </a:solidFill>
                          <a:effectLst/>
                          <a:latin typeface="+mn-lt"/>
                          <a:ea typeface="Times New Roman"/>
                          <a:cs typeface="Times New Roman"/>
                        </a:rPr>
                        <a:t> 2014</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599,-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Wahrnehmung und Management von Rückrufaktionen in</a:t>
                      </a:r>
                      <a:r>
                        <a:rPr lang="de-DE" sz="1050" b="0" baseline="0" dirty="0" smtClean="0">
                          <a:solidFill>
                            <a:srgbClr val="131314"/>
                          </a:solidFill>
                          <a:effectLst/>
                          <a:latin typeface="+mn-lt"/>
                          <a:ea typeface="Times New Roman"/>
                          <a:cs typeface="Times New Roman"/>
                        </a:rPr>
                        <a:t> </a:t>
                      </a:r>
                      <a:r>
                        <a:rPr lang="de-DE" sz="1050" b="0" dirty="0" smtClean="0">
                          <a:solidFill>
                            <a:srgbClr val="131314"/>
                          </a:solidFill>
                          <a:effectLst/>
                          <a:latin typeface="+mn-lt"/>
                          <a:ea typeface="Times New Roman"/>
                          <a:cs typeface="Times New Roman"/>
                        </a:rPr>
                        <a:t>der Automobilbranche</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US" sz="1050" b="0" dirty="0" err="1" smtClean="0">
                          <a:solidFill>
                            <a:srgbClr val="131314"/>
                          </a:solidFill>
                          <a:effectLst/>
                          <a:latin typeface="+mn-lt"/>
                          <a:ea typeface="Times New Roman"/>
                          <a:cs typeface="Times New Roman"/>
                        </a:rPr>
                        <a:t>Okt</a:t>
                      </a:r>
                      <a:r>
                        <a:rPr lang="en-US" sz="1050" b="0" dirty="0" smtClean="0">
                          <a:solidFill>
                            <a:srgbClr val="131314"/>
                          </a:solidFill>
                          <a:effectLst/>
                          <a:latin typeface="+mn-lt"/>
                          <a:ea typeface="Times New Roman"/>
                          <a:cs typeface="Times New Roman"/>
                        </a:rPr>
                        <a:t> 2014</a:t>
                      </a:r>
                      <a:endParaRPr lang="de-DE" sz="1050" b="0" dirty="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299,-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Mobilitätsfinanzierung 3.0</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en-US" sz="1050" b="0" dirty="0" smtClean="0">
                          <a:solidFill>
                            <a:srgbClr val="131314"/>
                          </a:solidFill>
                          <a:effectLst/>
                          <a:latin typeface="+mn-lt"/>
                          <a:ea typeface="Times New Roman"/>
                          <a:cs typeface="Times New Roman"/>
                        </a:rPr>
                        <a:t>Jun 2014</a:t>
                      </a:r>
                      <a:endParaRPr lang="de-DE" sz="1050" b="0" dirty="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299,-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Marktchancen von Elektroautos:</a:t>
                      </a:r>
                      <a:r>
                        <a:rPr lang="de-DE" sz="1050" b="0" baseline="0" dirty="0" smtClean="0">
                          <a:solidFill>
                            <a:srgbClr val="131314"/>
                          </a:solidFill>
                          <a:effectLst/>
                          <a:latin typeface="+mn-lt"/>
                          <a:ea typeface="Times New Roman"/>
                          <a:cs typeface="Times New Roman"/>
                        </a:rPr>
                        <a:t> </a:t>
                      </a:r>
                      <a:r>
                        <a:rPr lang="de-DE" sz="1050" b="0" dirty="0" smtClean="0">
                          <a:solidFill>
                            <a:srgbClr val="131314"/>
                          </a:solidFill>
                          <a:effectLst/>
                          <a:latin typeface="+mn-lt"/>
                          <a:ea typeface="Times New Roman"/>
                          <a:cs typeface="Times New Roman"/>
                        </a:rPr>
                        <a:t>Lifestyle? Gewissen? Geldbeutel? </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de-DE" sz="1050" b="0" dirty="0" err="1" smtClean="0">
                          <a:solidFill>
                            <a:srgbClr val="131314"/>
                          </a:solidFill>
                          <a:effectLst/>
                          <a:latin typeface="+mn-lt"/>
                          <a:ea typeface="Times New Roman"/>
                          <a:cs typeface="Times New Roman"/>
                        </a:rPr>
                        <a:t>Mrz</a:t>
                      </a:r>
                      <a:r>
                        <a:rPr lang="de-DE" sz="1050" b="0" baseline="0" dirty="0" smtClean="0">
                          <a:solidFill>
                            <a:srgbClr val="131314"/>
                          </a:solidFill>
                          <a:effectLst/>
                          <a:latin typeface="+mn-lt"/>
                          <a:ea typeface="Times New Roman"/>
                          <a:cs typeface="Times New Roman"/>
                        </a:rPr>
                        <a:t> 2014</a:t>
                      </a:r>
                      <a:endParaRPr lang="de-DE" sz="1050" b="0" dirty="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299,-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39004">
                <a:tc>
                  <a:txBody>
                    <a:bodyPr/>
                    <a:lstStyle/>
                    <a:p>
                      <a:pPr>
                        <a:spcAft>
                          <a:spcPts val="0"/>
                        </a:spcAft>
                        <a:tabLst>
                          <a:tab pos="270510" algn="l"/>
                        </a:tabLst>
                      </a:pPr>
                      <a:r>
                        <a:rPr lang="de-DE" sz="1050" b="0" dirty="0" smtClean="0">
                          <a:solidFill>
                            <a:srgbClr val="131314"/>
                          </a:solidFill>
                          <a:effectLst/>
                          <a:latin typeface="+mn-lt"/>
                          <a:ea typeface="Times New Roman"/>
                          <a:cs typeface="Times New Roman"/>
                        </a:rPr>
                        <a:t>Autokäufer 3.0 – Automobilvertrieb 3.0</a:t>
                      </a: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tabLst>
                          <a:tab pos="270510" algn="l"/>
                        </a:tabLst>
                      </a:pPr>
                      <a:r>
                        <a:rPr lang="de-DE" sz="1050" b="0" dirty="0" err="1" smtClean="0">
                          <a:solidFill>
                            <a:srgbClr val="131314"/>
                          </a:solidFill>
                          <a:effectLst/>
                          <a:latin typeface="+mn-lt"/>
                          <a:ea typeface="Times New Roman"/>
                          <a:cs typeface="Times New Roman"/>
                        </a:rPr>
                        <a:t>Mrz</a:t>
                      </a:r>
                      <a:r>
                        <a:rPr lang="de-DE" sz="1050" b="0" baseline="0" dirty="0" smtClean="0">
                          <a:solidFill>
                            <a:srgbClr val="131314"/>
                          </a:solidFill>
                          <a:effectLst/>
                          <a:latin typeface="+mn-lt"/>
                          <a:ea typeface="Times New Roman"/>
                          <a:cs typeface="Times New Roman"/>
                        </a:rPr>
                        <a:t> 2014</a:t>
                      </a:r>
                      <a:endParaRPr lang="de-DE" sz="1050" b="0" dirty="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270510" algn="l"/>
                        </a:tabLst>
                        <a:defRPr/>
                      </a:pPr>
                      <a:r>
                        <a:rPr lang="de-DE" sz="1050" b="0" dirty="0" smtClean="0">
                          <a:solidFill>
                            <a:srgbClr val="131314"/>
                          </a:solidFill>
                          <a:effectLst/>
                          <a:latin typeface="+mn-lt"/>
                          <a:ea typeface="Times New Roman"/>
                          <a:cs typeface="Times New Roman"/>
                        </a:rPr>
                        <a:t>€</a:t>
                      </a:r>
                      <a:r>
                        <a:rPr lang="de-DE" sz="1050" b="0" baseline="0" dirty="0" smtClean="0">
                          <a:solidFill>
                            <a:srgbClr val="131314"/>
                          </a:solidFill>
                          <a:effectLst/>
                          <a:latin typeface="+mn-lt"/>
                          <a:ea typeface="Times New Roman"/>
                          <a:cs typeface="Times New Roman"/>
                        </a:rPr>
                        <a:t> 299,-</a:t>
                      </a:r>
                      <a:endParaRPr lang="de-DE" sz="1050" b="0" dirty="0" smtClean="0">
                        <a:solidFill>
                          <a:srgbClr val="131314"/>
                        </a:solidFill>
                        <a:effectLst/>
                        <a:latin typeface="+mn-lt"/>
                        <a:ea typeface="Times New Roman"/>
                        <a:cs typeface="Times New Roman"/>
                      </a:endParaRPr>
                    </a:p>
                  </a:txBody>
                  <a:tcPr marL="68580" marR="6858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pSp>
        <p:nvGrpSpPr>
          <p:cNvPr id="23" name="Gruppierung 3"/>
          <p:cNvGrpSpPr/>
          <p:nvPr/>
        </p:nvGrpSpPr>
        <p:grpSpPr>
          <a:xfrm>
            <a:off x="8330949" y="948300"/>
            <a:ext cx="1204716" cy="2115891"/>
            <a:chOff x="8381749" y="1272106"/>
            <a:chExt cx="1204716" cy="2115891"/>
          </a:xfrm>
        </p:grpSpPr>
        <p:pic>
          <p:nvPicPr>
            <p:cNvPr id="2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647572">
              <a:off x="8658214" y="2869144"/>
              <a:ext cx="746027" cy="518853"/>
            </a:xfrm>
            <a:prstGeom prst="rect">
              <a:avLst/>
            </a:prstGeom>
            <a:noFill/>
            <a:ln w="6350">
              <a:solidFill>
                <a:schemeClr val="tx1">
                  <a:lumMod val="10000"/>
                  <a:lumOff val="9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3583423">
              <a:off x="8853005" y="2522840"/>
              <a:ext cx="746027" cy="518853"/>
            </a:xfrm>
            <a:prstGeom prst="rect">
              <a:avLst/>
            </a:prstGeom>
            <a:noFill/>
            <a:ln w="9525">
              <a:solidFill>
                <a:schemeClr val="tx1">
                  <a:lumMod val="10000"/>
                  <a:lumOff val="9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93" r="9476"/>
            <a:stretch/>
          </p:blipFill>
          <p:spPr bwMode="auto">
            <a:xfrm rot="1937059">
              <a:off x="8840614" y="2076312"/>
              <a:ext cx="745851" cy="518400"/>
            </a:xfrm>
            <a:prstGeom prst="rect">
              <a:avLst/>
            </a:prstGeom>
            <a:noFill/>
            <a:ln w="9525">
              <a:solidFill>
                <a:srgbClr val="D9D9D9"/>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618273">
              <a:off x="8676463" y="1660947"/>
              <a:ext cx="746027" cy="518853"/>
            </a:xfrm>
            <a:prstGeom prst="rect">
              <a:avLst/>
            </a:prstGeom>
            <a:noFill/>
            <a:ln w="6350">
              <a:solidFill>
                <a:schemeClr val="tx1">
                  <a:lumMod val="10000"/>
                  <a:lumOff val="9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81749" y="1272106"/>
              <a:ext cx="746027" cy="518853"/>
            </a:xfrm>
            <a:prstGeom prst="rect">
              <a:avLst/>
            </a:prstGeom>
            <a:noFill/>
            <a:ln w="9525">
              <a:solidFill>
                <a:schemeClr val="tx1">
                  <a:lumMod val="10000"/>
                  <a:lumOff val="9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55856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el 5"/>
          <p:cNvSpPr>
            <a:spLocks noGrp="1"/>
          </p:cNvSpPr>
          <p:nvPr>
            <p:ph type="title"/>
          </p:nvPr>
        </p:nvSpPr>
        <p:spPr>
          <a:xfrm>
            <a:off x="241219" y="161926"/>
            <a:ext cx="7213141" cy="555625"/>
          </a:xfrm>
        </p:spPr>
        <p:txBody>
          <a:bodyPr/>
          <a:lstStyle/>
          <a:p>
            <a:r>
              <a:rPr lang="de-DE" dirty="0"/>
              <a:t>puls über puls</a:t>
            </a:r>
          </a:p>
        </p:txBody>
      </p:sp>
      <p:sp>
        <p:nvSpPr>
          <p:cNvPr id="43" name="Rectangle 5"/>
          <p:cNvSpPr>
            <a:spLocks noChangeArrowheads="1"/>
          </p:cNvSpPr>
          <p:nvPr/>
        </p:nvSpPr>
        <p:spPr bwMode="auto">
          <a:xfrm>
            <a:off x="3948623" y="1374589"/>
            <a:ext cx="5881178" cy="1749611"/>
          </a:xfrm>
          <a:prstGeom prst="rect">
            <a:avLst/>
          </a:prstGeom>
          <a:noFill/>
          <a:ln w="9525">
            <a:solidFill>
              <a:schemeClr val="bg1"/>
            </a:solidFill>
            <a:miter lim="800000"/>
            <a:headEnd/>
            <a:tailEnd/>
          </a:ln>
          <a:effectLst/>
          <a:extLst/>
        </p:spPr>
        <p:txBody>
          <a:bodyPr lIns="53994" tIns="0" rIns="0" bIns="0" anchor="t"/>
          <a:lstStyle/>
          <a:p>
            <a:pPr defTabSz="457148" eaLnBrk="0" hangingPunct="0">
              <a:lnSpc>
                <a:spcPct val="150000"/>
              </a:lnSpc>
              <a:spcAft>
                <a:spcPts val="600"/>
              </a:spcAft>
              <a:tabLst>
                <a:tab pos="2152650" algn="l"/>
              </a:tabLst>
            </a:pPr>
            <a:r>
              <a:rPr lang="de-DE" sz="1400" b="1" dirty="0">
                <a:solidFill>
                  <a:srgbClr val="141313"/>
                </a:solidFill>
                <a:cs typeface="Arial" charset="0"/>
              </a:rPr>
              <a:t>Gründungsjahr:	</a:t>
            </a:r>
            <a:r>
              <a:rPr lang="de-DE" sz="1400" b="1" dirty="0" smtClean="0">
                <a:solidFill>
                  <a:srgbClr val="141313"/>
                </a:solidFill>
                <a:cs typeface="Arial" charset="0"/>
              </a:rPr>
              <a:t>1992 </a:t>
            </a:r>
            <a:endParaRPr lang="de-DE" sz="1400" b="1" dirty="0">
              <a:solidFill>
                <a:srgbClr val="141313"/>
              </a:solidFill>
              <a:cs typeface="Arial" charset="0"/>
            </a:endParaRPr>
          </a:p>
          <a:p>
            <a:pPr defTabSz="457148" eaLnBrk="0" hangingPunct="0">
              <a:lnSpc>
                <a:spcPct val="150000"/>
              </a:lnSpc>
              <a:spcAft>
                <a:spcPts val="600"/>
              </a:spcAft>
              <a:tabLst>
                <a:tab pos="2152650" algn="l"/>
              </a:tabLst>
            </a:pPr>
            <a:r>
              <a:rPr lang="de-DE" sz="1400" b="1" dirty="0">
                <a:solidFill>
                  <a:srgbClr val="141313"/>
                </a:solidFill>
                <a:cs typeface="Arial" charset="0"/>
              </a:rPr>
              <a:t>Feste Mitarbeiter:	</a:t>
            </a:r>
            <a:r>
              <a:rPr lang="de-DE" sz="1400" b="1" dirty="0" smtClean="0">
                <a:solidFill>
                  <a:srgbClr val="141313"/>
                </a:solidFill>
                <a:cs typeface="Arial" charset="0"/>
              </a:rPr>
              <a:t>18</a:t>
            </a:r>
            <a:endParaRPr lang="de-DE" sz="1400" b="1" dirty="0">
              <a:solidFill>
                <a:srgbClr val="141313"/>
              </a:solidFill>
              <a:cs typeface="Arial" charset="0"/>
            </a:endParaRPr>
          </a:p>
          <a:p>
            <a:pPr defTabSz="457148" eaLnBrk="0" hangingPunct="0">
              <a:lnSpc>
                <a:spcPct val="150000"/>
              </a:lnSpc>
              <a:spcAft>
                <a:spcPts val="600"/>
              </a:spcAft>
              <a:tabLst>
                <a:tab pos="2152650" algn="l"/>
              </a:tabLst>
            </a:pPr>
            <a:r>
              <a:rPr lang="de-DE" sz="1400" b="1" dirty="0">
                <a:solidFill>
                  <a:srgbClr val="141313"/>
                </a:solidFill>
                <a:cs typeface="Arial" charset="0"/>
              </a:rPr>
              <a:t>Firmensitz:	</a:t>
            </a:r>
            <a:r>
              <a:rPr lang="de-DE" sz="1400" b="1" dirty="0" smtClean="0">
                <a:solidFill>
                  <a:srgbClr val="141313"/>
                </a:solidFill>
                <a:cs typeface="Arial" charset="0"/>
              </a:rPr>
              <a:t>Schwaig </a:t>
            </a:r>
            <a:r>
              <a:rPr lang="de-DE" sz="1400" b="1" dirty="0">
                <a:solidFill>
                  <a:srgbClr val="141313"/>
                </a:solidFill>
                <a:cs typeface="Arial" charset="0"/>
              </a:rPr>
              <a:t>bei Nürnberg</a:t>
            </a:r>
          </a:p>
          <a:p>
            <a:pPr defTabSz="457148" eaLnBrk="0" hangingPunct="0">
              <a:lnSpc>
                <a:spcPct val="150000"/>
              </a:lnSpc>
              <a:tabLst>
                <a:tab pos="2152650" algn="l"/>
              </a:tabLst>
            </a:pPr>
            <a:r>
              <a:rPr lang="de-DE" sz="1400" b="1" dirty="0" smtClean="0">
                <a:solidFill>
                  <a:srgbClr val="141313"/>
                </a:solidFill>
                <a:cs typeface="Arial" charset="0"/>
              </a:rPr>
              <a:t>Eigenes Telefonstudio:	100 freiberufliche Interviewer/innen </a:t>
            </a:r>
            <a:r>
              <a:rPr lang="de-DE" sz="1400" b="1" dirty="0">
                <a:solidFill>
                  <a:srgbClr val="141313"/>
                </a:solidFill>
                <a:cs typeface="Arial" charset="0"/>
              </a:rPr>
              <a:t>	</a:t>
            </a:r>
            <a:endParaRPr lang="de-DE" sz="1400" b="1" dirty="0" smtClean="0">
              <a:solidFill>
                <a:srgbClr val="141313"/>
              </a:solidFill>
              <a:cs typeface="Arial" charset="0"/>
            </a:endParaRPr>
          </a:p>
        </p:txBody>
      </p:sp>
      <p:pic>
        <p:nvPicPr>
          <p:cNvPr id="64" name="Grafik 6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539" y="1028700"/>
            <a:ext cx="3323161" cy="2215440"/>
          </a:xfrm>
          <a:prstGeom prst="rect">
            <a:avLst/>
          </a:prstGeom>
          <a:solidFill>
            <a:srgbClr val="FFFFFF">
              <a:shade val="85000"/>
            </a:srgbClr>
          </a:solidFill>
          <a:ln w="88900" cap="sq">
            <a:noFill/>
            <a:miter lim="800000"/>
          </a:ln>
          <a:effectLst>
            <a:outerShdw blurRad="63500" sx="102000" sy="102000" algn="ctr" rotWithShape="0">
              <a:prstClr val="black">
                <a:alpha val="40000"/>
              </a:prstClr>
            </a:outerShdw>
          </a:effectLst>
        </p:spPr>
      </p:pic>
      <p:sp>
        <p:nvSpPr>
          <p:cNvPr id="25" name="Rectangle 5"/>
          <p:cNvSpPr>
            <a:spLocks noChangeArrowheads="1"/>
          </p:cNvSpPr>
          <p:nvPr/>
        </p:nvSpPr>
        <p:spPr bwMode="auto">
          <a:xfrm>
            <a:off x="245540" y="3648132"/>
            <a:ext cx="9491127" cy="2657993"/>
          </a:xfrm>
          <a:prstGeom prst="rect">
            <a:avLst/>
          </a:prstGeom>
          <a:noFill/>
          <a:ln w="9525">
            <a:solidFill>
              <a:schemeClr val="bg1"/>
            </a:solidFill>
            <a:miter lim="800000"/>
            <a:headEnd/>
            <a:tailEnd/>
          </a:ln>
          <a:effectLst/>
          <a:extLst/>
        </p:spPr>
        <p:txBody>
          <a:bodyPr lIns="53994" tIns="0" rIns="0" bIns="0" anchor="t"/>
          <a:lstStyle/>
          <a:p>
            <a:pPr defTabSz="457148" eaLnBrk="0" hangingPunct="0">
              <a:tabLst>
                <a:tab pos="2600325" algn="l"/>
              </a:tabLst>
            </a:pPr>
            <a:r>
              <a:rPr lang="de-DE" sz="1600" b="1" dirty="0">
                <a:solidFill>
                  <a:srgbClr val="141313"/>
                </a:solidFill>
                <a:cs typeface="Arial" charset="0"/>
              </a:rPr>
              <a:t>Kerngeschäft:	</a:t>
            </a:r>
            <a:r>
              <a:rPr lang="de-DE" sz="1600" b="1" dirty="0" smtClean="0">
                <a:solidFill>
                  <a:srgbClr val="141313"/>
                </a:solidFill>
                <a:cs typeface="Arial" charset="0"/>
              </a:rPr>
              <a:t>Integrierte Marktforschung und Empfehlungen für bessere 		Entscheidungen und Strategien </a:t>
            </a:r>
          </a:p>
          <a:p>
            <a:pPr defTabSz="457148" eaLnBrk="0" hangingPunct="0">
              <a:tabLst>
                <a:tab pos="2600325" algn="l"/>
              </a:tabLst>
            </a:pPr>
            <a:r>
              <a:rPr lang="de-DE" sz="1600" b="1" dirty="0">
                <a:solidFill>
                  <a:srgbClr val="141313"/>
                </a:solidFill>
                <a:cs typeface="Arial" charset="0"/>
              </a:rPr>
              <a:t>	</a:t>
            </a:r>
            <a:r>
              <a:rPr lang="de-DE" sz="1600" b="0" dirty="0" smtClean="0">
                <a:solidFill>
                  <a:srgbClr val="141313"/>
                </a:solidFill>
                <a:cs typeface="Arial" charset="0"/>
              </a:rPr>
              <a:t>(</a:t>
            </a:r>
            <a:r>
              <a:rPr lang="de-DE" sz="1600" b="0" dirty="0">
                <a:solidFill>
                  <a:srgbClr val="141313"/>
                </a:solidFill>
                <a:cs typeface="Arial" charset="0"/>
              </a:rPr>
              <a:t>Schwerpunkte: Automotive und </a:t>
            </a:r>
            <a:r>
              <a:rPr lang="de-DE" sz="1600" b="0" dirty="0" err="1">
                <a:solidFill>
                  <a:srgbClr val="141313"/>
                </a:solidFill>
                <a:cs typeface="Arial" charset="0"/>
              </a:rPr>
              <a:t>Finance</a:t>
            </a:r>
            <a:r>
              <a:rPr lang="de-DE" sz="1600" b="0" dirty="0">
                <a:solidFill>
                  <a:srgbClr val="141313"/>
                </a:solidFill>
                <a:cs typeface="Arial" charset="0"/>
              </a:rPr>
              <a:t>)</a:t>
            </a:r>
          </a:p>
          <a:p>
            <a:pPr defTabSz="457148" eaLnBrk="0" hangingPunct="0">
              <a:tabLst>
                <a:tab pos="2600325" algn="l"/>
              </a:tabLst>
            </a:pPr>
            <a:r>
              <a:rPr lang="de-DE" sz="1600" b="1" dirty="0">
                <a:solidFill>
                  <a:srgbClr val="141313"/>
                </a:solidFill>
                <a:cs typeface="Arial" charset="0"/>
              </a:rPr>
              <a:t/>
            </a:r>
            <a:br>
              <a:rPr lang="de-DE" sz="1600" b="1" dirty="0">
                <a:solidFill>
                  <a:srgbClr val="141313"/>
                </a:solidFill>
                <a:cs typeface="Arial" charset="0"/>
              </a:rPr>
            </a:br>
            <a:r>
              <a:rPr lang="de-DE" sz="1600" dirty="0">
                <a:solidFill>
                  <a:srgbClr val="141313"/>
                </a:solidFill>
                <a:cs typeface="Arial" charset="0"/>
              </a:rPr>
              <a:t>				</a:t>
            </a:r>
          </a:p>
          <a:p>
            <a:pPr defTabSz="457148" eaLnBrk="0" hangingPunct="0">
              <a:tabLst>
                <a:tab pos="2600325" algn="l"/>
              </a:tabLst>
            </a:pPr>
            <a:r>
              <a:rPr lang="de-DE" sz="1600" b="1" dirty="0" smtClean="0">
                <a:solidFill>
                  <a:srgbClr val="141313"/>
                </a:solidFill>
                <a:cs typeface="Arial" charset="0"/>
              </a:rPr>
              <a:t>Leistungsversprechen:</a:t>
            </a:r>
            <a:r>
              <a:rPr lang="de-DE" sz="1600" b="1" dirty="0">
                <a:solidFill>
                  <a:srgbClr val="141313"/>
                </a:solidFill>
                <a:cs typeface="Arial" charset="0"/>
              </a:rPr>
              <a:t>	</a:t>
            </a:r>
            <a:r>
              <a:rPr lang="de-DE" sz="1600" b="1" i="1" dirty="0" err="1" smtClean="0">
                <a:solidFill>
                  <a:srgbClr val="141313"/>
                </a:solidFill>
                <a:cs typeface="Arial" charset="0"/>
              </a:rPr>
              <a:t>For</a:t>
            </a:r>
            <a:r>
              <a:rPr lang="de-DE" sz="1600" b="1" i="1" dirty="0" smtClean="0">
                <a:solidFill>
                  <a:srgbClr val="141313"/>
                </a:solidFill>
                <a:cs typeface="Arial" charset="0"/>
              </a:rPr>
              <a:t> </a:t>
            </a:r>
            <a:r>
              <a:rPr lang="de-DE" sz="1600" b="1" i="1" dirty="0" err="1" smtClean="0">
                <a:solidFill>
                  <a:srgbClr val="141313"/>
                </a:solidFill>
                <a:cs typeface="Arial" charset="0"/>
              </a:rPr>
              <a:t>Better</a:t>
            </a:r>
            <a:r>
              <a:rPr lang="de-DE" sz="1600" b="1" i="1" dirty="0" smtClean="0">
                <a:solidFill>
                  <a:srgbClr val="141313"/>
                </a:solidFill>
                <a:cs typeface="Arial" charset="0"/>
              </a:rPr>
              <a:t> </a:t>
            </a:r>
            <a:r>
              <a:rPr lang="de-DE" sz="1600" b="1" i="1" dirty="0" err="1" smtClean="0">
                <a:solidFill>
                  <a:srgbClr val="141313"/>
                </a:solidFill>
                <a:cs typeface="Arial" charset="0"/>
              </a:rPr>
              <a:t>Decisions</a:t>
            </a:r>
            <a:r>
              <a:rPr lang="de-DE" sz="1600" dirty="0">
                <a:solidFill>
                  <a:srgbClr val="141313"/>
                </a:solidFill>
                <a:cs typeface="Arial" charset="0"/>
              </a:rPr>
              <a:t/>
            </a:r>
            <a:br>
              <a:rPr lang="de-DE" sz="1600" dirty="0">
                <a:solidFill>
                  <a:srgbClr val="141313"/>
                </a:solidFill>
                <a:cs typeface="Arial" charset="0"/>
              </a:rPr>
            </a:br>
            <a:r>
              <a:rPr lang="de-DE" sz="1600" dirty="0">
                <a:solidFill>
                  <a:srgbClr val="141313"/>
                </a:solidFill>
                <a:cs typeface="Arial" charset="0"/>
              </a:rPr>
              <a:t>				</a:t>
            </a:r>
            <a:endParaRPr lang="de-DE" sz="1600" dirty="0" smtClean="0">
              <a:solidFill>
                <a:srgbClr val="141313"/>
              </a:solidFill>
              <a:cs typeface="Arial" charset="0"/>
            </a:endParaRPr>
          </a:p>
          <a:p>
            <a:pPr defTabSz="457148" eaLnBrk="0" hangingPunct="0"/>
            <a:endParaRPr lang="de-DE" sz="1600" dirty="0">
              <a:solidFill>
                <a:srgbClr val="141313"/>
              </a:solidFill>
              <a:cs typeface="Arial" charset="0"/>
            </a:endParaRPr>
          </a:p>
          <a:p>
            <a:pPr defTabSz="457148" eaLnBrk="0" hangingPunct="0"/>
            <a:r>
              <a:rPr lang="de-DE" sz="1600" b="1" dirty="0">
                <a:solidFill>
                  <a:srgbClr val="141313"/>
                </a:solidFill>
                <a:cs typeface="Arial" charset="0"/>
              </a:rPr>
              <a:t>Aktive Mitgliedschaften:</a:t>
            </a:r>
          </a:p>
          <a:p>
            <a:pPr defTabSz="457148" eaLnBrk="0" hangingPunct="0"/>
            <a:endParaRPr lang="de-DE" sz="1600" dirty="0">
              <a:solidFill>
                <a:srgbClr val="141313"/>
              </a:solidFill>
              <a:cs typeface="Arial" charset="0"/>
            </a:endParaRPr>
          </a:p>
        </p:txBody>
      </p:sp>
      <p:pic>
        <p:nvPicPr>
          <p:cNvPr id="30" name="Picture 6" descr="bvm_logo_downl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934" y="5498755"/>
            <a:ext cx="4714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adm_logo_grau_01"/>
          <p:cNvPicPr>
            <a:picLocks noChangeAspect="1" noChangeArrowheads="1"/>
          </p:cNvPicPr>
          <p:nvPr/>
        </p:nvPicPr>
        <p:blipFill>
          <a:blip r:embed="rId4">
            <a:clrChange>
              <a:clrFrom>
                <a:srgbClr val="F1EFF0"/>
              </a:clrFrom>
              <a:clrTo>
                <a:srgbClr val="F1EFF0">
                  <a:alpha val="0"/>
                </a:srgbClr>
              </a:clrTo>
            </a:clrChange>
            <a:extLst>
              <a:ext uri="{28A0092B-C50C-407E-A947-70E740481C1C}">
                <a14:useLocalDpi xmlns:a14="http://schemas.microsoft.com/office/drawing/2010/main" val="0"/>
              </a:ext>
            </a:extLst>
          </a:blip>
          <a:srcRect r="-1111"/>
          <a:stretch>
            <a:fillRect/>
          </a:stretch>
        </p:blipFill>
        <p:spPr bwMode="auto">
          <a:xfrm>
            <a:off x="4342075" y="5524156"/>
            <a:ext cx="10302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003" y="5522304"/>
            <a:ext cx="1047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5805" y="5398480"/>
            <a:ext cx="609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hteck 33"/>
          <p:cNvSpPr/>
          <p:nvPr/>
        </p:nvSpPr>
        <p:spPr>
          <a:xfrm>
            <a:off x="3257004" y="5680125"/>
            <a:ext cx="1067346" cy="276989"/>
          </a:xfrm>
          <a:prstGeom prst="rect">
            <a:avLst/>
          </a:prstGeom>
        </p:spPr>
        <p:txBody>
          <a:bodyPr wrap="square" lIns="91429" tIns="45715" rIns="91429" bIns="45715">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400" dirty="0">
                <a:solidFill>
                  <a:srgbClr val="141313"/>
                </a:solidFill>
                <a:latin typeface="Arial Black" pitchFamily="34" charset="0"/>
                <a:cs typeface="Arial" charset="0"/>
              </a:rPr>
              <a:t>Korporatives Mitglied im BVM „Berufsverband Deutscher Markt- und Sozialforschen“</a:t>
            </a:r>
          </a:p>
        </p:txBody>
      </p:sp>
    </p:spTree>
    <p:extLst>
      <p:ext uri="{BB962C8B-B14F-4D97-AF65-F5344CB8AC3E}">
        <p14:creationId xmlns:p14="http://schemas.microsoft.com/office/powerpoint/2010/main" val="421128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Design">
  <a:themeElements>
    <a:clrScheme name="puls Marktforschung 2012">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Design">
  <a:themeElements>
    <a:clrScheme name="puls Marktforschung 2012">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Design">
  <a:themeElements>
    <a:clrScheme name="puls Marktforschung 2012">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solidFill>
              <a:srgbClr val="004992"/>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rtlCol="0">
        <a:spAutoFit/>
      </a:bodyPr>
      <a:lstStyle>
        <a:defPPr>
          <a:defRPr sz="1400" dirty="0"/>
        </a:defPPr>
      </a:lstStyle>
    </a:txDef>
  </a:objectDefaults>
  <a:extraClrSchemeLst/>
</a:theme>
</file>

<file path=ppt/theme/theme4.xml><?xml version="1.0" encoding="utf-8"?>
<a:theme xmlns:a="http://schemas.openxmlformats.org/drawingml/2006/main" name="4_Office-Design">
  <a:themeElements>
    <a:clrScheme name="puls Marktforschung 2012">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solidFill>
              <a:srgbClr val="004992"/>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rtlCol="0">
        <a:spAutoFit/>
      </a:bodyPr>
      <a:lstStyle>
        <a:defPPr>
          <a:defRPr sz="1400" dirty="0"/>
        </a:defPPr>
      </a:lstStyle>
    </a:txDef>
  </a:objectDefaults>
  <a:extraClrSchemeLst/>
</a:theme>
</file>

<file path=ppt/theme/theme5.xml><?xml version="1.0" encoding="utf-8"?>
<a:theme xmlns:a="http://schemas.openxmlformats.org/drawingml/2006/main" name="5_Office-Design">
  <a:themeElements>
    <a:clrScheme name="Benutzerdefiniert 1">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Design">
  <a:themeElements>
    <a:clrScheme name="puls Marktforschung 2012">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Office-Design">
  <a:themeElements>
    <a:clrScheme name="Benutzerdefiniert 1">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Design">
  <a:themeElements>
    <a:clrScheme name="Benutzerdefiniert 1">
      <a:dk1>
        <a:srgbClr val="141313"/>
      </a:dk1>
      <a:lt1>
        <a:srgbClr val="FFFFFE"/>
      </a:lt1>
      <a:dk2>
        <a:srgbClr val="004C8F"/>
      </a:dk2>
      <a:lt2>
        <a:srgbClr val="FFFFFF"/>
      </a:lt2>
      <a:accent1>
        <a:srgbClr val="0061A0"/>
      </a:accent1>
      <a:accent2>
        <a:srgbClr val="00243F"/>
      </a:accent2>
      <a:accent3>
        <a:srgbClr val="5B3C13"/>
      </a:accent3>
      <a:accent4>
        <a:srgbClr val="996119"/>
      </a:accent4>
      <a:accent5>
        <a:srgbClr val="BF781E"/>
      </a:accent5>
      <a:accent6>
        <a:srgbClr val="E78E23"/>
      </a:accent6>
      <a:hlink>
        <a:srgbClr val="006CA9"/>
      </a:hlink>
      <a:folHlink>
        <a:srgbClr val="006CA9"/>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865</Words>
  <Application>Microsoft Office PowerPoint</Application>
  <PresentationFormat>A4-Papier (210 x 297 mm)</PresentationFormat>
  <Paragraphs>198</Paragraphs>
  <Slides>12</Slides>
  <Notes>2</Notes>
  <HiddenSlides>0</HiddenSlides>
  <MMClips>0</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12</vt:i4>
      </vt:variant>
    </vt:vector>
  </HeadingPairs>
  <TitlesOfParts>
    <vt:vector size="25" baseType="lpstr">
      <vt:lpstr>Arial</vt:lpstr>
      <vt:lpstr>Arial Black</vt:lpstr>
      <vt:lpstr>Lucida Grande</vt:lpstr>
      <vt:lpstr>Times New Roman</vt:lpstr>
      <vt:lpstr>Wingdings</vt:lpstr>
      <vt:lpstr>1_Office-Design</vt:lpstr>
      <vt:lpstr>2_Office-Design</vt:lpstr>
      <vt:lpstr>7_Office-Design</vt:lpstr>
      <vt:lpstr>4_Office-Design</vt:lpstr>
      <vt:lpstr>5_Office-Design</vt:lpstr>
      <vt:lpstr>8_Office-Design</vt:lpstr>
      <vt:lpstr>9_Office-Design</vt:lpstr>
      <vt:lpstr>6_Office-Design</vt:lpstr>
      <vt:lpstr>PowerPoint-Präsentation</vt:lpstr>
      <vt:lpstr>Studiendesign</vt:lpstr>
      <vt:lpstr>Die Studie beantwortet u. a. folgende Fragen</vt:lpstr>
      <vt:lpstr>Die geringste Differenz zwischen Neuwagen- und Lifestyle-Konfigurator lässt sich bei … feststellen. </vt:lpstr>
      <vt:lpstr>Die Konfiguratoren von … wurden sowohl 2013 als auch 2015 am stärksten genutzt.</vt:lpstr>
      <vt:lpstr>Der Konfigurator von … erhielt 2015 die besten Bewertungen, 2013 lag noch der Konfigurator von … an der Spitze.</vt:lpstr>
      <vt:lpstr>Bestellformular  „Neuwagenkonfiguratoren aus Nutzersicht“</vt:lpstr>
      <vt:lpstr>Auswahl aktueller puls-Studien</vt:lpstr>
      <vt:lpstr>puls über puls</vt:lpstr>
      <vt:lpstr>Typische Individualprojekte von puls in der Automobilbranche</vt:lpstr>
      <vt:lpstr>Laufende Projekte von puls in der Automobilbranche</vt:lpstr>
      <vt:lpstr>PowerPoint-Präsentation</vt:lpstr>
    </vt:vector>
  </TitlesOfParts>
  <Company>PULS GmbH PULS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puls Marktforschung GmbH</dc:creator>
  <cp:lastModifiedBy>Weyermüller, Daniel</cp:lastModifiedBy>
  <cp:revision>11386</cp:revision>
  <cp:lastPrinted>2016-04-05T13:34:18Z</cp:lastPrinted>
  <dcterms:created xsi:type="dcterms:W3CDTF">2001-02-15T17:07:39Z</dcterms:created>
  <dcterms:modified xsi:type="dcterms:W3CDTF">2016-04-05T13:55:30Z</dcterms:modified>
</cp:coreProperties>
</file>